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ppt/notesSlides/notesSlide12.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307" r:id="rId2"/>
    <p:sldId id="312" r:id="rId3"/>
    <p:sldId id="389" r:id="rId4"/>
    <p:sldId id="285" r:id="rId5"/>
    <p:sldId id="388" r:id="rId6"/>
    <p:sldId id="350" r:id="rId7"/>
    <p:sldId id="349" r:id="rId8"/>
    <p:sldId id="351" r:id="rId9"/>
    <p:sldId id="352" r:id="rId10"/>
    <p:sldId id="353" r:id="rId11"/>
    <p:sldId id="354" r:id="rId12"/>
    <p:sldId id="331" r:id="rId13"/>
    <p:sldId id="355" r:id="rId14"/>
    <p:sldId id="356" r:id="rId15"/>
    <p:sldId id="357" r:id="rId16"/>
    <p:sldId id="348" r:id="rId17"/>
    <p:sldId id="358" r:id="rId18"/>
    <p:sldId id="359" r:id="rId19"/>
    <p:sldId id="360" r:id="rId20"/>
    <p:sldId id="361" r:id="rId21"/>
    <p:sldId id="362" r:id="rId22"/>
    <p:sldId id="363" r:id="rId23"/>
    <p:sldId id="364" r:id="rId24"/>
    <p:sldId id="387" r:id="rId25"/>
    <p:sldId id="365" r:id="rId26"/>
    <p:sldId id="366" r:id="rId27"/>
    <p:sldId id="367" r:id="rId28"/>
    <p:sldId id="368" r:id="rId29"/>
    <p:sldId id="369" r:id="rId30"/>
    <p:sldId id="370" r:id="rId31"/>
    <p:sldId id="257" r:id="rId32"/>
    <p:sldId id="371" r:id="rId33"/>
    <p:sldId id="372" r:id="rId34"/>
    <p:sldId id="373" r:id="rId35"/>
    <p:sldId id="374" r:id="rId36"/>
    <p:sldId id="375" r:id="rId37"/>
    <p:sldId id="376" r:id="rId38"/>
    <p:sldId id="377" r:id="rId39"/>
    <p:sldId id="378" r:id="rId40"/>
    <p:sldId id="379" r:id="rId41"/>
    <p:sldId id="380" r:id="rId42"/>
    <p:sldId id="381" r:id="rId43"/>
    <p:sldId id="382" r:id="rId44"/>
    <p:sldId id="383" r:id="rId45"/>
    <p:sldId id="384"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 id="292" r:id="rId59"/>
  </p:sldIdLst>
  <p:sldSz cx="9144000" cy="5943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4425"/>
    <a:srgbClr val="144686"/>
    <a:srgbClr val="818386"/>
    <a:srgbClr val="2F90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22" autoAdjust="0"/>
    <p:restoredTop sz="89835" autoAdjust="0"/>
  </p:normalViewPr>
  <p:slideViewPr>
    <p:cSldViewPr snapToGrid="0" snapToObjects="1">
      <p:cViewPr varScale="1">
        <p:scale>
          <a:sx n="71" d="100"/>
          <a:sy n="71" d="100"/>
        </p:scale>
        <p:origin x="66" y="138"/>
      </p:cViewPr>
      <p:guideLst>
        <p:guide orient="horz" pos="1872"/>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35098077760669"/>
          <c:y val="7.3034187090558561E-2"/>
          <c:w val="0.86151379294907571"/>
          <c:h val="0.77716315308658523"/>
        </c:manualLayout>
      </c:layout>
      <c:lineChart>
        <c:grouping val="standard"/>
        <c:varyColors val="0"/>
        <c:ser>
          <c:idx val="0"/>
          <c:order val="0"/>
          <c:spPr>
            <a:ln>
              <a:solidFill>
                <a:srgbClr val="FFC000"/>
              </a:solidFill>
            </a:ln>
            <a:effectLst>
              <a:outerShdw blurRad="50800" dist="38100" dir="2700000" algn="tl" rotWithShape="0">
                <a:prstClr val="black">
                  <a:alpha val="40000"/>
                </a:prstClr>
              </a:outerShdw>
            </a:effectLst>
          </c:spPr>
          <c:marker>
            <c:symbol val="triangle"/>
            <c:size val="5"/>
            <c:spPr>
              <a:solidFill>
                <a:srgbClr val="FFC000"/>
              </a:solidFill>
              <a:ln>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c:spPr>
          </c:marker>
          <c:dLbls>
            <c:dLbl>
              <c:idx val="0"/>
              <c:layout>
                <c:manualLayout>
                  <c:x val="-5.4217821105882018E-2"/>
                  <c:y val="-1.411444032671833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A07D-454A-B382-5AC05F2E223F}"/>
                </c:ext>
                <c:ext xmlns:c15="http://schemas.microsoft.com/office/drawing/2012/chart" uri="{CE6537A1-D6FC-4f65-9D91-7224C49458BB}"/>
              </c:extLst>
            </c:dLbl>
            <c:dLbl>
              <c:idx val="1"/>
              <c:layout>
                <c:manualLayout>
                  <c:x val="-1.7584158196502275E-2"/>
                  <c:y val="-2.41961834172314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07D-454A-B382-5AC05F2E223F}"/>
                </c:ext>
                <c:ext xmlns:c15="http://schemas.microsoft.com/office/drawing/2012/chart" uri="{CE6537A1-D6FC-4f65-9D91-7224C49458BB}"/>
              </c:extLst>
            </c:dLbl>
            <c:dLbl>
              <c:idx val="2"/>
              <c:layout>
                <c:manualLayout>
                  <c:x val="-1.1722772131001516E-2"/>
                  <c:y val="-2.217983479912881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A07D-454A-B382-5AC05F2E223F}"/>
                </c:ext>
                <c:ext xmlns:c15="http://schemas.microsoft.com/office/drawing/2012/chart" uri="{CE6537A1-D6FC-4f65-9D91-7224C49458BB}"/>
              </c:extLst>
            </c:dLbl>
            <c:dLbl>
              <c:idx val="3"/>
              <c:layout>
                <c:manualLayout>
                  <c:x val="-5.8613860655008119E-3"/>
                  <c:y val="-2.62125320353340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07D-454A-B382-5AC05F2E223F}"/>
                </c:ext>
                <c:ext xmlns:c15="http://schemas.microsoft.com/office/drawing/2012/chart" uri="{CE6537A1-D6FC-4f65-9D91-7224C49458BB}"/>
              </c:extLst>
            </c:dLbl>
            <c:dLbl>
              <c:idx val="4"/>
              <c:layout>
                <c:manualLayout>
                  <c:x val="-1.1722772131001516E-2"/>
                  <c:y val="-2.016348618102619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A07D-454A-B382-5AC05F2E223F}"/>
                </c:ext>
                <c:ext xmlns:c15="http://schemas.microsoft.com/office/drawing/2012/chart" uri="{CE6537A1-D6FC-4f65-9D91-7224C49458BB}"/>
              </c:extLst>
            </c:dLbl>
            <c:dLbl>
              <c:idx val="5"/>
              <c:layout>
                <c:manualLayout>
                  <c:x val="-1.1722772131001516E-2"/>
                  <c:y val="-2.41961834172314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A07D-454A-B382-5AC05F2E223F}"/>
                </c:ext>
                <c:ext xmlns:c15="http://schemas.microsoft.com/office/drawing/2012/chart" uri="{CE6537A1-D6FC-4f65-9D91-7224C49458BB}"/>
              </c:extLst>
            </c:dLbl>
            <c:dLbl>
              <c:idx val="6"/>
              <c:layout>
                <c:manualLayout>
                  <c:x val="-2.0514851229252656E-2"/>
                  <c:y val="-2.419618341723146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A07D-454A-B382-5AC05F2E223F}"/>
                </c:ext>
                <c:ext xmlns:c15="http://schemas.microsoft.com/office/drawing/2012/chart" uri="{CE6537A1-D6FC-4f65-9D91-7224C49458BB}"/>
              </c:extLst>
            </c:dLbl>
            <c:spPr>
              <a:noFill/>
              <a:ln>
                <a:noFill/>
              </a:ln>
              <a:effectLst/>
            </c:spPr>
            <c:txPr>
              <a:bodyPr/>
              <a:lstStyle/>
              <a:p>
                <a:pPr>
                  <a:defRPr b="1">
                    <a:latin typeface="Times New Roman" panose="02020603050405020304" pitchFamily="18" charset="0"/>
                    <a:cs typeface="Times New Roman" panose="02020603050405020304" pitchFamily="18"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'Source _15 _Update'!$A$1:$G$1</c:f>
              <c:strCache>
                <c:ptCount val="7"/>
                <c:pt idx="0">
                  <c:v>FY 2009 Official</c:v>
                </c:pt>
                <c:pt idx="1">
                  <c:v>FY 2010 Official</c:v>
                </c:pt>
                <c:pt idx="2">
                  <c:v>FY 2011 Official</c:v>
                </c:pt>
                <c:pt idx="3">
                  <c:v>FY 2012 Official</c:v>
                </c:pt>
                <c:pt idx="4">
                  <c:v>FY 2013 Official</c:v>
                </c:pt>
                <c:pt idx="5">
                  <c:v>FY 2014 Official</c:v>
                </c:pt>
                <c:pt idx="6">
                  <c:v>FY 2015 Official</c:v>
                </c:pt>
              </c:strCache>
            </c:strRef>
          </c:cat>
          <c:val>
            <c:numRef>
              <c:f>'Source _15 _Update'!$A$2:$G$2</c:f>
              <c:numCache>
                <c:formatCode>0.0%</c:formatCode>
                <c:ptCount val="7"/>
                <c:pt idx="0">
                  <c:v>0.13400000000000001</c:v>
                </c:pt>
                <c:pt idx="1">
                  <c:v>0.14699999999999999</c:v>
                </c:pt>
                <c:pt idx="2">
                  <c:v>0.13700000000000001</c:v>
                </c:pt>
                <c:pt idx="3">
                  <c:v>0.11799999999999999</c:v>
                </c:pt>
                <c:pt idx="4">
                  <c:v>0.113</c:v>
                </c:pt>
                <c:pt idx="5">
                  <c:v>0.115</c:v>
                </c:pt>
                <c:pt idx="6">
                  <c:v>0.108</c:v>
                </c:pt>
              </c:numCache>
            </c:numRef>
          </c:val>
          <c:smooth val="0"/>
          <c:extLst xmlns:c16r2="http://schemas.microsoft.com/office/drawing/2015/06/chart">
            <c:ext xmlns:c16="http://schemas.microsoft.com/office/drawing/2014/chart" uri="{C3380CC4-5D6E-409C-BE32-E72D297353CC}">
              <c16:uniqueId val="{00000007-A07D-454A-B382-5AC05F2E223F}"/>
            </c:ext>
          </c:extLst>
        </c:ser>
        <c:dLbls>
          <c:showLegendKey val="0"/>
          <c:showVal val="0"/>
          <c:showCatName val="0"/>
          <c:showSerName val="0"/>
          <c:showPercent val="0"/>
          <c:showBubbleSize val="0"/>
        </c:dLbls>
        <c:marker val="1"/>
        <c:smooth val="0"/>
        <c:axId val="215471232"/>
        <c:axId val="215471624"/>
      </c:lineChart>
      <c:catAx>
        <c:axId val="215471232"/>
        <c:scaling>
          <c:orientation val="minMax"/>
        </c:scaling>
        <c:delete val="0"/>
        <c:axPos val="b"/>
        <c:numFmt formatCode="General" sourceLinked="0"/>
        <c:majorTickMark val="out"/>
        <c:minorTickMark val="none"/>
        <c:tickLblPos val="nextTo"/>
        <c:txPr>
          <a:bodyPr/>
          <a:lstStyle/>
          <a:p>
            <a:pPr>
              <a:defRPr b="1">
                <a:latin typeface="Times New Roman" panose="02020603050405020304" pitchFamily="18" charset="0"/>
                <a:cs typeface="Times New Roman" panose="02020603050405020304" pitchFamily="18" charset="0"/>
              </a:defRPr>
            </a:pPr>
            <a:endParaRPr lang="en-US"/>
          </a:p>
        </c:txPr>
        <c:crossAx val="215471624"/>
        <c:crosses val="autoZero"/>
        <c:auto val="1"/>
        <c:lblAlgn val="ctr"/>
        <c:lblOffset val="100"/>
        <c:noMultiLvlLbl val="0"/>
      </c:catAx>
      <c:valAx>
        <c:axId val="215471624"/>
        <c:scaling>
          <c:orientation val="minMax"/>
        </c:scaling>
        <c:delete val="0"/>
        <c:axPos val="l"/>
        <c:majorGridlines>
          <c:spPr>
            <a:ln>
              <a:solidFill>
                <a:schemeClr val="bg1">
                  <a:lumMod val="85000"/>
                </a:schemeClr>
              </a:solidFill>
            </a:ln>
          </c:spPr>
        </c:majorGridlines>
        <c:numFmt formatCode="0.0%" sourceLinked="1"/>
        <c:majorTickMark val="out"/>
        <c:minorTickMark val="none"/>
        <c:tickLblPos val="nextTo"/>
        <c:txPr>
          <a:bodyPr/>
          <a:lstStyle/>
          <a:p>
            <a:pPr>
              <a:defRPr b="1">
                <a:latin typeface="Times New Roman" panose="02020603050405020304" pitchFamily="18" charset="0"/>
                <a:cs typeface="Times New Roman" panose="02020603050405020304" pitchFamily="18" charset="0"/>
              </a:defRPr>
            </a:pPr>
            <a:endParaRPr lang="en-US"/>
          </a:p>
        </c:txPr>
        <c:crossAx val="215471232"/>
        <c:crosses val="autoZero"/>
        <c:crossBetween val="between"/>
      </c:valAx>
      <c:spPr>
        <a:gradFill flip="none" rotWithShape="1">
          <a:gsLst>
            <a:gs pos="0">
              <a:schemeClr val="accent1">
                <a:lumMod val="40000"/>
                <a:lumOff val="60000"/>
              </a:schemeClr>
            </a:gs>
            <a:gs pos="49000">
              <a:schemeClr val="bg1"/>
            </a:gs>
            <a:gs pos="100000">
              <a:schemeClr val="bg1"/>
            </a:gs>
          </a:gsLst>
          <a:lin ang="16200000" scaled="1"/>
          <a:tileRect/>
        </a:gradFill>
        <a:ln>
          <a:noFill/>
        </a:ln>
        <a:effectLst>
          <a:outerShdw blurRad="57150" dist="38100" dir="5400000" algn="ctr" rotWithShape="0">
            <a:schemeClr val="accent2">
              <a:shade val="9000"/>
              <a:alpha val="48000"/>
              <a:satMod val="105000"/>
            </a:schemeClr>
          </a:outerShdw>
        </a:effectLst>
        <a:scene3d>
          <a:camera prst="orthographicFront">
            <a:rot lat="0" lon="0" rev="0"/>
          </a:camera>
          <a:lightRig rig="glow" dir="tl">
            <a:rot lat="0" lon="0" rev="900000"/>
          </a:lightRig>
        </a:scene3d>
        <a:sp3d prstMaterial="powder">
          <a:bevelT w="25400" h="38100"/>
        </a:sp3d>
      </c:spPr>
    </c:plotArea>
    <c:plotVisOnly val="1"/>
    <c:dispBlanksAs val="gap"/>
    <c:showDLblsOverMax val="0"/>
  </c:chart>
  <c:spPr>
    <a:ln>
      <a:no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accent1"/>
                </a:solidFill>
              </a:rPr>
              <a:t>Graduates by Graduation Year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Graduates</c:v>
                </c:pt>
              </c:strCache>
            </c:strRef>
          </c:tx>
          <c:spPr>
            <a:solidFill>
              <a:schemeClr val="accent1"/>
            </a:solidFill>
            <a:ln>
              <a:solidFill>
                <a:schemeClr val="accent1"/>
              </a:solidFill>
            </a:ln>
            <a:effectLst/>
          </c:spPr>
          <c:invertIfNegative val="0"/>
          <c:dPt>
            <c:idx val="0"/>
            <c:invertIfNegative val="0"/>
            <c:bubble3D val="0"/>
            <c:spPr>
              <a:solidFill>
                <a:srgbClr val="FF0000"/>
              </a:solidFill>
              <a:ln>
                <a:solidFill>
                  <a:schemeClr val="accent1"/>
                </a:solidFill>
              </a:ln>
              <a:effectLst/>
            </c:spPr>
            <c:extLst xmlns:c16r2="http://schemas.microsoft.com/office/drawing/2015/06/chart">
              <c:ext xmlns:c16="http://schemas.microsoft.com/office/drawing/2014/chart" uri="{C3380CC4-5D6E-409C-BE32-E72D297353CC}">
                <c16:uniqueId val="{00000001-768F-4492-8D9A-C1F65C296BB8}"/>
              </c:ext>
            </c:extLst>
          </c:dPt>
          <c:dPt>
            <c:idx val="14"/>
            <c:invertIfNegative val="0"/>
            <c:bubble3D val="0"/>
            <c:spPr>
              <a:pattFill prst="pct25">
                <a:fgClr>
                  <a:srgbClr val="C00000"/>
                </a:fgClr>
                <a:bgClr>
                  <a:schemeClr val="bg1"/>
                </a:bgClr>
              </a:pattFill>
              <a:ln>
                <a:solidFill>
                  <a:schemeClr val="accent1"/>
                </a:solidFill>
              </a:ln>
              <a:effectLst/>
            </c:spPr>
            <c:extLst xmlns:c16r2="http://schemas.microsoft.com/office/drawing/2015/06/chart">
              <c:ext xmlns:c16="http://schemas.microsoft.com/office/drawing/2014/chart" uri="{C3380CC4-5D6E-409C-BE32-E72D297353CC}">
                <c16:uniqueId val="{00000005-2261-405D-B6E9-3FA1041F2D25}"/>
              </c:ext>
            </c:extLst>
          </c:dPt>
          <c:dPt>
            <c:idx val="15"/>
            <c:invertIfNegative val="0"/>
            <c:bubble3D val="0"/>
            <c:spPr>
              <a:pattFill prst="pct25">
                <a:fgClr>
                  <a:srgbClr val="C00000"/>
                </a:fgClr>
                <a:bgClr>
                  <a:schemeClr val="bg1"/>
                </a:bgClr>
              </a:pattFill>
              <a:ln>
                <a:solidFill>
                  <a:schemeClr val="accent1"/>
                </a:solidFill>
              </a:ln>
              <a:effectLst/>
            </c:spPr>
            <c:extLst xmlns:c16r2="http://schemas.microsoft.com/office/drawing/2015/06/chart">
              <c:ext xmlns:c16="http://schemas.microsoft.com/office/drawing/2014/chart" uri="{C3380CC4-5D6E-409C-BE32-E72D297353CC}">
                <c16:uniqueId val="{00000006-2261-405D-B6E9-3FA1041F2D25}"/>
              </c:ext>
            </c:extLst>
          </c:dPt>
          <c:dPt>
            <c:idx val="16"/>
            <c:invertIfNegative val="0"/>
            <c:bubble3D val="0"/>
            <c:spPr>
              <a:pattFill prst="pct25">
                <a:fgClr>
                  <a:srgbClr val="C00000"/>
                </a:fgClr>
                <a:bgClr>
                  <a:schemeClr val="bg1"/>
                </a:bgClr>
              </a:pattFill>
              <a:ln>
                <a:solidFill>
                  <a:schemeClr val="accent1"/>
                </a:solidFill>
              </a:ln>
              <a:effectLst/>
            </c:spPr>
            <c:extLst xmlns:c16r2="http://schemas.microsoft.com/office/drawing/2015/06/chart">
              <c:ext xmlns:c16="http://schemas.microsoft.com/office/drawing/2014/chart" uri="{C3380CC4-5D6E-409C-BE32-E72D297353CC}">
                <c16:uniqueId val="{00000005-AD4B-45DF-9F49-9696803A0F5E}"/>
              </c:ext>
            </c:extLst>
          </c:dPt>
          <c:dPt>
            <c:idx val="17"/>
            <c:invertIfNegative val="0"/>
            <c:bubble3D val="0"/>
            <c:spPr>
              <a:pattFill prst="pct25">
                <a:fgClr>
                  <a:srgbClr val="C00000"/>
                </a:fgClr>
                <a:bgClr>
                  <a:schemeClr val="bg1"/>
                </a:bgClr>
              </a:pattFill>
              <a:ln>
                <a:solidFill>
                  <a:schemeClr val="accent1"/>
                </a:solidFill>
              </a:ln>
              <a:effectLst/>
            </c:spPr>
            <c:extLst xmlns:c16r2="http://schemas.microsoft.com/office/drawing/2015/06/chart">
              <c:ext xmlns:c16="http://schemas.microsoft.com/office/drawing/2014/chart" uri="{C3380CC4-5D6E-409C-BE32-E72D297353CC}">
                <c16:uniqueId val="{00000007-AD4B-45DF-9F49-9696803A0F5E}"/>
              </c:ext>
            </c:extLst>
          </c:dPt>
          <c:cat>
            <c:numRef>
              <c:f>Sheet1!$A$2:$A$19</c:f>
              <c:numCache>
                <c:formatCode>General</c:formatCode>
                <c:ptCount val="18"/>
                <c:pt idx="0">
                  <c:v>1999</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Sheet1!$B$2:$B$19</c:f>
              <c:numCache>
                <c:formatCode>General</c:formatCode>
                <c:ptCount val="18"/>
                <c:pt idx="0">
                  <c:v>1350</c:v>
                </c:pt>
                <c:pt idx="1">
                  <c:v>1242</c:v>
                </c:pt>
                <c:pt idx="2">
                  <c:v>1321</c:v>
                </c:pt>
                <c:pt idx="3">
                  <c:v>1342</c:v>
                </c:pt>
                <c:pt idx="4">
                  <c:v>1357</c:v>
                </c:pt>
                <c:pt idx="5">
                  <c:v>1356</c:v>
                </c:pt>
                <c:pt idx="6">
                  <c:v>1332</c:v>
                </c:pt>
                <c:pt idx="7">
                  <c:v>1404</c:v>
                </c:pt>
                <c:pt idx="8">
                  <c:v>1567</c:v>
                </c:pt>
                <c:pt idx="9">
                  <c:v>1569</c:v>
                </c:pt>
                <c:pt idx="10">
                  <c:v>1557</c:v>
                </c:pt>
                <c:pt idx="11">
                  <c:v>1666</c:v>
                </c:pt>
                <c:pt idx="12">
                  <c:v>1658</c:v>
                </c:pt>
                <c:pt idx="13">
                  <c:v>1643</c:v>
                </c:pt>
                <c:pt idx="14">
                  <c:v>1660</c:v>
                </c:pt>
                <c:pt idx="15">
                  <c:v>1747</c:v>
                </c:pt>
                <c:pt idx="16">
                  <c:v>1690</c:v>
                </c:pt>
                <c:pt idx="17">
                  <c:v>1698</c:v>
                </c:pt>
              </c:numCache>
            </c:numRef>
          </c:val>
          <c:extLst xmlns:c16r2="http://schemas.microsoft.com/office/drawing/2015/06/chart">
            <c:ext xmlns:c16="http://schemas.microsoft.com/office/drawing/2014/chart" uri="{C3380CC4-5D6E-409C-BE32-E72D297353CC}">
              <c16:uniqueId val="{00000000-2261-405D-B6E9-3FA1041F2D25}"/>
            </c:ext>
          </c:extLst>
        </c:ser>
        <c:dLbls>
          <c:showLegendKey val="0"/>
          <c:showVal val="0"/>
          <c:showCatName val="0"/>
          <c:showSerName val="0"/>
          <c:showPercent val="0"/>
          <c:showBubbleSize val="0"/>
        </c:dLbls>
        <c:gapWidth val="219"/>
        <c:overlap val="-27"/>
        <c:axId val="215473192"/>
        <c:axId val="215473584"/>
      </c:barChart>
      <c:catAx>
        <c:axId val="215473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5473584"/>
        <c:crosses val="autoZero"/>
        <c:auto val="1"/>
        <c:lblAlgn val="ctr"/>
        <c:lblOffset val="100"/>
        <c:noMultiLvlLbl val="0"/>
      </c:catAx>
      <c:valAx>
        <c:axId val="215473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5473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r>
              <a:rPr lang="en-US" dirty="0">
                <a:solidFill>
                  <a:schemeClr val="accent1"/>
                </a:solidFill>
              </a:rPr>
              <a:t>Graduates/Residents by Graduation Year</a:t>
            </a:r>
          </a:p>
        </c:rich>
      </c:tx>
      <c:layout>
        <c:manualLayout>
          <c:xMode val="edge"/>
          <c:yMode val="edge"/>
          <c:x val="0.21286132784802861"/>
          <c:y val="2.631357733231828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Graduates</c:v>
                </c:pt>
              </c:strCache>
            </c:strRef>
          </c:tx>
          <c:spPr>
            <a:solidFill>
              <a:schemeClr val="accent1"/>
            </a:solidFill>
            <a:ln>
              <a:solidFill>
                <a:schemeClr val="accent1"/>
              </a:solidFill>
            </a:ln>
            <a:effectLst/>
          </c:spPr>
          <c:invertIfNegative val="0"/>
          <c:dPt>
            <c:idx val="0"/>
            <c:invertIfNegative val="0"/>
            <c:bubble3D val="0"/>
            <c:spPr>
              <a:solidFill>
                <a:srgbClr val="FF0000"/>
              </a:solidFill>
              <a:ln>
                <a:solidFill>
                  <a:schemeClr val="accent1"/>
                </a:solidFill>
              </a:ln>
              <a:effectLst/>
            </c:spPr>
            <c:extLst xmlns:c16r2="http://schemas.microsoft.com/office/drawing/2015/06/chart">
              <c:ext xmlns:c16="http://schemas.microsoft.com/office/drawing/2014/chart" uri="{C3380CC4-5D6E-409C-BE32-E72D297353CC}">
                <c16:uniqueId val="{00000001-768F-4492-8D9A-C1F65C296BB8}"/>
              </c:ext>
            </c:extLst>
          </c:dPt>
          <c:dPt>
            <c:idx val="14"/>
            <c:invertIfNegative val="0"/>
            <c:bubble3D val="0"/>
            <c:spPr>
              <a:pattFill prst="pct25">
                <a:fgClr>
                  <a:srgbClr val="C00000"/>
                </a:fgClr>
                <a:bgClr>
                  <a:schemeClr val="bg1"/>
                </a:bgClr>
              </a:pattFill>
              <a:ln>
                <a:solidFill>
                  <a:schemeClr val="accent1"/>
                </a:solidFill>
              </a:ln>
              <a:effectLst/>
            </c:spPr>
            <c:extLst xmlns:c16r2="http://schemas.microsoft.com/office/drawing/2015/06/chart">
              <c:ext xmlns:c16="http://schemas.microsoft.com/office/drawing/2014/chart" uri="{C3380CC4-5D6E-409C-BE32-E72D297353CC}">
                <c16:uniqueId val="{00000005-2261-405D-B6E9-3FA1041F2D25}"/>
              </c:ext>
            </c:extLst>
          </c:dPt>
          <c:dPt>
            <c:idx val="15"/>
            <c:invertIfNegative val="0"/>
            <c:bubble3D val="0"/>
            <c:spPr>
              <a:pattFill prst="pct25">
                <a:fgClr>
                  <a:srgbClr val="C00000"/>
                </a:fgClr>
                <a:bgClr>
                  <a:schemeClr val="bg1"/>
                </a:bgClr>
              </a:pattFill>
              <a:ln>
                <a:solidFill>
                  <a:schemeClr val="accent1"/>
                </a:solidFill>
              </a:ln>
              <a:effectLst/>
            </c:spPr>
            <c:extLst xmlns:c16r2="http://schemas.microsoft.com/office/drawing/2015/06/chart">
              <c:ext xmlns:c16="http://schemas.microsoft.com/office/drawing/2014/chart" uri="{C3380CC4-5D6E-409C-BE32-E72D297353CC}">
                <c16:uniqueId val="{00000006-2261-405D-B6E9-3FA1041F2D25}"/>
              </c:ext>
            </c:extLst>
          </c:dPt>
          <c:dPt>
            <c:idx val="16"/>
            <c:invertIfNegative val="0"/>
            <c:bubble3D val="0"/>
            <c:spPr>
              <a:pattFill prst="pct25">
                <a:fgClr>
                  <a:srgbClr val="C00000"/>
                </a:fgClr>
                <a:bgClr>
                  <a:schemeClr val="bg1"/>
                </a:bgClr>
              </a:pattFill>
              <a:ln>
                <a:solidFill>
                  <a:schemeClr val="accent1"/>
                </a:solidFill>
              </a:ln>
              <a:effectLst/>
            </c:spPr>
            <c:extLst xmlns:c16r2="http://schemas.microsoft.com/office/drawing/2015/06/chart">
              <c:ext xmlns:c16="http://schemas.microsoft.com/office/drawing/2014/chart" uri="{C3380CC4-5D6E-409C-BE32-E72D297353CC}">
                <c16:uniqueId val="{00000005-AD4B-45DF-9F49-9696803A0F5E}"/>
              </c:ext>
            </c:extLst>
          </c:dPt>
          <c:dPt>
            <c:idx val="17"/>
            <c:invertIfNegative val="0"/>
            <c:bubble3D val="0"/>
            <c:spPr>
              <a:pattFill prst="pct25">
                <a:fgClr>
                  <a:srgbClr val="C00000"/>
                </a:fgClr>
                <a:bgClr>
                  <a:schemeClr val="bg1"/>
                </a:bgClr>
              </a:pattFill>
              <a:ln>
                <a:solidFill>
                  <a:schemeClr val="accent1"/>
                </a:solidFill>
              </a:ln>
              <a:effectLst/>
            </c:spPr>
            <c:extLst xmlns:c16r2="http://schemas.microsoft.com/office/drawing/2015/06/chart">
              <c:ext xmlns:c16="http://schemas.microsoft.com/office/drawing/2014/chart" uri="{C3380CC4-5D6E-409C-BE32-E72D297353CC}">
                <c16:uniqueId val="{00000007-AD4B-45DF-9F49-9696803A0F5E}"/>
              </c:ext>
            </c:extLst>
          </c:dPt>
          <c:cat>
            <c:numRef>
              <c:f>Sheet1!$A$2:$A$19</c:f>
              <c:numCache>
                <c:formatCode>General</c:formatCode>
                <c:ptCount val="18"/>
                <c:pt idx="0">
                  <c:v>1999</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Sheet1!$B$2:$B$19</c:f>
              <c:numCache>
                <c:formatCode>General</c:formatCode>
                <c:ptCount val="18"/>
                <c:pt idx="0">
                  <c:v>1350</c:v>
                </c:pt>
                <c:pt idx="1">
                  <c:v>1242</c:v>
                </c:pt>
                <c:pt idx="2">
                  <c:v>1321</c:v>
                </c:pt>
                <c:pt idx="3">
                  <c:v>1342</c:v>
                </c:pt>
                <c:pt idx="4">
                  <c:v>1357</c:v>
                </c:pt>
                <c:pt idx="5">
                  <c:v>1356</c:v>
                </c:pt>
                <c:pt idx="6">
                  <c:v>1332</c:v>
                </c:pt>
                <c:pt idx="7">
                  <c:v>1404</c:v>
                </c:pt>
                <c:pt idx="8">
                  <c:v>1567</c:v>
                </c:pt>
                <c:pt idx="9">
                  <c:v>1569</c:v>
                </c:pt>
                <c:pt idx="10">
                  <c:v>1557</c:v>
                </c:pt>
                <c:pt idx="11">
                  <c:v>1666</c:v>
                </c:pt>
                <c:pt idx="12">
                  <c:v>1658</c:v>
                </c:pt>
                <c:pt idx="13">
                  <c:v>1643</c:v>
                </c:pt>
                <c:pt idx="14">
                  <c:v>1660</c:v>
                </c:pt>
                <c:pt idx="15">
                  <c:v>1747</c:v>
                </c:pt>
                <c:pt idx="16">
                  <c:v>1690</c:v>
                </c:pt>
                <c:pt idx="17">
                  <c:v>1698</c:v>
                </c:pt>
              </c:numCache>
            </c:numRef>
          </c:val>
          <c:extLst xmlns:c16r2="http://schemas.microsoft.com/office/drawing/2015/06/chart">
            <c:ext xmlns:c16="http://schemas.microsoft.com/office/drawing/2014/chart" uri="{C3380CC4-5D6E-409C-BE32-E72D297353CC}">
              <c16:uniqueId val="{00000000-2261-405D-B6E9-3FA1041F2D25}"/>
            </c:ext>
          </c:extLst>
        </c:ser>
        <c:ser>
          <c:idx val="1"/>
          <c:order val="1"/>
          <c:tx>
            <c:strRef>
              <c:f>Sheet1!$C$1</c:f>
              <c:strCache>
                <c:ptCount val="1"/>
                <c:pt idx="0">
                  <c:v># of Residencies</c:v>
                </c:pt>
              </c:strCache>
            </c:strRef>
          </c:tx>
          <c:spPr>
            <a:solidFill>
              <a:schemeClr val="accent2"/>
            </a:solidFill>
            <a:ln>
              <a:noFill/>
            </a:ln>
            <a:effectLst/>
          </c:spPr>
          <c:invertIfNegative val="0"/>
          <c:cat>
            <c:numRef>
              <c:f>Sheet1!$A$2:$A$19</c:f>
              <c:numCache>
                <c:formatCode>General</c:formatCode>
                <c:ptCount val="18"/>
                <c:pt idx="0">
                  <c:v>1999</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Sheet1!$C$2:$C$19</c:f>
              <c:numCache>
                <c:formatCode>General</c:formatCode>
                <c:ptCount val="18"/>
                <c:pt idx="2">
                  <c:v>249</c:v>
                </c:pt>
                <c:pt idx="4">
                  <c:v>282</c:v>
                </c:pt>
                <c:pt idx="6">
                  <c:v>320</c:v>
                </c:pt>
                <c:pt idx="7">
                  <c:v>342</c:v>
                </c:pt>
                <c:pt idx="8">
                  <c:v>383</c:v>
                </c:pt>
                <c:pt idx="9">
                  <c:v>400</c:v>
                </c:pt>
                <c:pt idx="10">
                  <c:v>411</c:v>
                </c:pt>
                <c:pt idx="11">
                  <c:v>429</c:v>
                </c:pt>
                <c:pt idx="12">
                  <c:v>443</c:v>
                </c:pt>
                <c:pt idx="13">
                  <c:v>456</c:v>
                </c:pt>
              </c:numCache>
            </c:numRef>
          </c:val>
          <c:extLst xmlns:c16r2="http://schemas.microsoft.com/office/drawing/2015/06/chart">
            <c:ext xmlns:c16="http://schemas.microsoft.com/office/drawing/2014/chart" uri="{C3380CC4-5D6E-409C-BE32-E72D297353CC}">
              <c16:uniqueId val="{00000000-8D2C-4BEE-AB61-913E02836C62}"/>
            </c:ext>
          </c:extLst>
        </c:ser>
        <c:dLbls>
          <c:showLegendKey val="0"/>
          <c:showVal val="0"/>
          <c:showCatName val="0"/>
          <c:showSerName val="0"/>
          <c:showPercent val="0"/>
          <c:showBubbleSize val="0"/>
        </c:dLbls>
        <c:gapWidth val="219"/>
        <c:overlap val="-27"/>
        <c:axId val="501164624"/>
        <c:axId val="501163448"/>
      </c:barChart>
      <c:catAx>
        <c:axId val="501164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1163448"/>
        <c:crosses val="autoZero"/>
        <c:auto val="1"/>
        <c:lblAlgn val="ctr"/>
        <c:lblOffset val="100"/>
        <c:noMultiLvlLbl val="0"/>
      </c:catAx>
      <c:valAx>
        <c:axId val="501163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11646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Graduation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1"/>
            <c:marker>
              <c:spPr>
                <a:solidFill>
                  <a:schemeClr val="accent1"/>
                </a:solidFill>
                <a:ln w="9525">
                  <a:solidFill>
                    <a:srgbClr val="FF0000"/>
                  </a:solidFill>
                </a:ln>
                <a:effectLst/>
              </c:spPr>
            </c:marker>
            <c:bubble3D val="0"/>
            <c:spPr>
              <a:ln w="28575" cap="rnd">
                <a:solidFill>
                  <a:srgbClr val="FF0000"/>
                </a:solidFill>
                <a:round/>
              </a:ln>
              <a:effectLst/>
            </c:spPr>
            <c:extLst xmlns:c16r2="http://schemas.microsoft.com/office/drawing/2015/06/chart">
              <c:ext xmlns:c16="http://schemas.microsoft.com/office/drawing/2014/chart" uri="{C3380CC4-5D6E-409C-BE32-E72D297353CC}">
                <c16:uniqueId val="{00000005-227D-4158-9ED1-7C0C5A08DE37}"/>
              </c:ext>
            </c:extLst>
          </c:dPt>
          <c:cat>
            <c:numRef>
              <c:f>Sheet1!$A$2:$A$19</c:f>
              <c:numCache>
                <c:formatCode>General</c:formatCode>
                <c:ptCount val="18"/>
                <c:pt idx="0">
                  <c:v>1999</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Sheet1!$B$2:$B$19</c:f>
              <c:numCache>
                <c:formatCode>0.00%</c:formatCode>
                <c:ptCount val="18"/>
                <c:pt idx="0">
                  <c:v>0</c:v>
                </c:pt>
                <c:pt idx="1">
                  <c:v>-0.08</c:v>
                </c:pt>
                <c:pt idx="2">
                  <c:v>-1.6399999999999998E-2</c:v>
                </c:pt>
                <c:pt idx="3">
                  <c:v>-4.9999999999999697E-4</c:v>
                </c:pt>
                <c:pt idx="4">
                  <c:v>1.0699999999999999E-2</c:v>
                </c:pt>
                <c:pt idx="5">
                  <c:v>0</c:v>
                </c:pt>
                <c:pt idx="6">
                  <c:v>-7.7999999999999996E-3</c:v>
                </c:pt>
                <c:pt idx="7">
                  <c:v>4.6300000000000001E-2</c:v>
                </c:pt>
                <c:pt idx="8">
                  <c:v>0.16239999999999999</c:v>
                </c:pt>
                <c:pt idx="9">
                  <c:v>0.16370000000000001</c:v>
                </c:pt>
                <c:pt idx="10">
                  <c:v>0.156</c:v>
                </c:pt>
                <c:pt idx="11">
                  <c:v>0.22600000000000001</c:v>
                </c:pt>
                <c:pt idx="12">
                  <c:v>0.22120000000000001</c:v>
                </c:pt>
                <c:pt idx="13">
                  <c:v>0.214</c:v>
                </c:pt>
                <c:pt idx="14">
                  <c:v>0.22309999999999999</c:v>
                </c:pt>
                <c:pt idx="15">
                  <c:v>0.27610000000000001</c:v>
                </c:pt>
                <c:pt idx="16">
                  <c:v>0.27379999999999999</c:v>
                </c:pt>
                <c:pt idx="17">
                  <c:v>0.24859999999999999</c:v>
                </c:pt>
              </c:numCache>
            </c:numRef>
          </c:val>
          <c:smooth val="0"/>
          <c:extLst xmlns:c16r2="http://schemas.microsoft.com/office/drawing/2015/06/chart">
            <c:ext xmlns:c16="http://schemas.microsoft.com/office/drawing/2014/chart" uri="{C3380CC4-5D6E-409C-BE32-E72D297353CC}">
              <c16:uniqueId val="{00000000-227D-4158-9ED1-7C0C5A08DE37}"/>
            </c:ext>
          </c:extLst>
        </c:ser>
        <c:ser>
          <c:idx val="1"/>
          <c:order val="1"/>
          <c:tx>
            <c:strRef>
              <c:f>Sheet1!$C$1</c:f>
              <c:strCache>
                <c:ptCount val="1"/>
                <c:pt idx="0">
                  <c:v>US Population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Pt>
            <c:idx val="1"/>
            <c:marker>
              <c:spPr>
                <a:solidFill>
                  <a:schemeClr val="accent2"/>
                </a:solidFill>
                <a:ln w="9525">
                  <a:solidFill>
                    <a:srgbClr val="FF0000"/>
                  </a:solidFill>
                </a:ln>
                <a:effectLst/>
              </c:spPr>
            </c:marker>
            <c:bubble3D val="0"/>
            <c:spPr>
              <a:ln w="28575" cap="rnd">
                <a:solidFill>
                  <a:srgbClr val="FF0000"/>
                </a:solidFill>
                <a:round/>
              </a:ln>
              <a:effectLst/>
            </c:spPr>
            <c:extLst xmlns:c16r2="http://schemas.microsoft.com/office/drawing/2015/06/chart">
              <c:ext xmlns:c16="http://schemas.microsoft.com/office/drawing/2014/chart" uri="{C3380CC4-5D6E-409C-BE32-E72D297353CC}">
                <c16:uniqueId val="{00000004-227D-4158-9ED1-7C0C5A08DE37}"/>
              </c:ext>
            </c:extLst>
          </c:dPt>
          <c:cat>
            <c:numRef>
              <c:f>Sheet1!$A$2:$A$19</c:f>
              <c:numCache>
                <c:formatCode>General</c:formatCode>
                <c:ptCount val="18"/>
                <c:pt idx="0">
                  <c:v>1999</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Sheet1!$C$2:$C$19</c:f>
              <c:numCache>
                <c:formatCode>0.00%</c:formatCode>
                <c:ptCount val="18"/>
                <c:pt idx="0">
                  <c:v>0</c:v>
                </c:pt>
                <c:pt idx="1">
                  <c:v>7.0099999999999996E-2</c:v>
                </c:pt>
                <c:pt idx="2">
                  <c:v>8.0100000000000005E-2</c:v>
                </c:pt>
                <c:pt idx="3">
                  <c:v>8.9399999999999993E-2</c:v>
                </c:pt>
                <c:pt idx="4">
                  <c:v>9.8000000000000004E-2</c:v>
                </c:pt>
                <c:pt idx="5">
                  <c:v>0.10580000000000001</c:v>
                </c:pt>
                <c:pt idx="6">
                  <c:v>0.1129</c:v>
                </c:pt>
                <c:pt idx="7">
                  <c:v>0.1206</c:v>
                </c:pt>
                <c:pt idx="8">
                  <c:v>0.12759999999999999</c:v>
                </c:pt>
                <c:pt idx="9">
                  <c:v>0.13519999999999999</c:v>
                </c:pt>
                <c:pt idx="10">
                  <c:v>0.1449</c:v>
                </c:pt>
                <c:pt idx="11">
                  <c:v>0.14940000000000001</c:v>
                </c:pt>
                <c:pt idx="12">
                  <c:v>0.15670000000000001</c:v>
                </c:pt>
                <c:pt idx="13">
                  <c:v>0.1641</c:v>
                </c:pt>
                <c:pt idx="14">
                  <c:v>0.17130000000000001</c:v>
                </c:pt>
                <c:pt idx="15">
                  <c:v>0.18579999999999999</c:v>
                </c:pt>
                <c:pt idx="16">
                  <c:v>0.2001</c:v>
                </c:pt>
                <c:pt idx="17">
                  <c:v>0.2142</c:v>
                </c:pt>
              </c:numCache>
            </c:numRef>
          </c:val>
          <c:smooth val="0"/>
          <c:extLst xmlns:c16r2="http://schemas.microsoft.com/office/drawing/2015/06/chart">
            <c:ext xmlns:c16="http://schemas.microsoft.com/office/drawing/2014/chart" uri="{C3380CC4-5D6E-409C-BE32-E72D297353CC}">
              <c16:uniqueId val="{00000001-227D-4158-9ED1-7C0C5A08DE37}"/>
            </c:ext>
          </c:extLst>
        </c:ser>
        <c:ser>
          <c:idx val="2"/>
          <c:order val="2"/>
          <c:tx>
            <c:strRef>
              <c:f>Sheet1!$D$1</c:f>
              <c:strCache>
                <c:ptCount val="1"/>
                <c:pt idx="0">
                  <c:v>Opthalmology</c:v>
                </c:pt>
              </c:strCache>
            </c:strRef>
          </c:tx>
          <c:marker>
            <c:symbol val="circle"/>
            <c:size val="5"/>
            <c:spPr>
              <a:solidFill>
                <a:schemeClr val="accent3"/>
              </a:solidFill>
              <a:ln w="9525">
                <a:solidFill>
                  <a:schemeClr val="accent6">
                    <a:lumMod val="75000"/>
                  </a:schemeClr>
                </a:solidFill>
              </a:ln>
              <a:effectLst/>
            </c:spPr>
          </c:marker>
          <c:cat>
            <c:numRef>
              <c:f>Sheet1!$A$2:$A$19</c:f>
              <c:numCache>
                <c:formatCode>General</c:formatCode>
                <c:ptCount val="18"/>
                <c:pt idx="0">
                  <c:v>1999</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numCache>
            </c:numRef>
          </c:cat>
          <c:val>
            <c:numRef>
              <c:f>Sheet1!$D$2:$D$19</c:f>
            </c:numRef>
          </c:val>
          <c:smooth val="0"/>
          <c:extLst xmlns:c16r2="http://schemas.microsoft.com/office/drawing/2015/06/chart">
            <c:ext xmlns:c16="http://schemas.microsoft.com/office/drawing/2014/chart" uri="{C3380CC4-5D6E-409C-BE32-E72D297353CC}">
              <c16:uniqueId val="{00000004-11E9-4634-8148-1A7D1B937A9B}"/>
            </c:ext>
          </c:extLst>
        </c:ser>
        <c:dLbls>
          <c:showLegendKey val="0"/>
          <c:showVal val="0"/>
          <c:showCatName val="0"/>
          <c:showSerName val="0"/>
          <c:showPercent val="0"/>
          <c:showBubbleSize val="0"/>
        </c:dLbls>
        <c:marker val="1"/>
        <c:smooth val="0"/>
        <c:axId val="213227464"/>
        <c:axId val="213227856"/>
      </c:lineChart>
      <c:catAx>
        <c:axId val="21322746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b" anchorCtr="0"/>
          <a:lstStyle/>
          <a:p>
            <a:pPr>
              <a:defRPr sz="1197" b="0" i="0" u="none" strike="noStrike" kern="1200" baseline="0">
                <a:solidFill>
                  <a:schemeClr val="tx1">
                    <a:lumMod val="65000"/>
                    <a:lumOff val="35000"/>
                  </a:schemeClr>
                </a:solidFill>
                <a:latin typeface="+mn-lt"/>
                <a:ea typeface="+mn-ea"/>
                <a:cs typeface="+mn-cs"/>
              </a:defRPr>
            </a:pPr>
            <a:endParaRPr lang="en-US"/>
          </a:p>
        </c:txPr>
        <c:crossAx val="213227856"/>
        <c:crosses val="autoZero"/>
        <c:auto val="1"/>
        <c:lblAlgn val="ctr"/>
        <c:lblOffset val="100"/>
        <c:noMultiLvlLbl val="0"/>
      </c:catAx>
      <c:valAx>
        <c:axId val="213227856"/>
        <c:scaling>
          <c:orientation val="minMax"/>
          <c:min val="-0.2"/>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accent1"/>
                </a:solidFill>
                <a:latin typeface="+mn-lt"/>
                <a:ea typeface="+mn-ea"/>
                <a:cs typeface="+mn-cs"/>
              </a:defRPr>
            </a:pPr>
            <a:endParaRPr lang="en-US"/>
          </a:p>
        </c:txPr>
        <c:crossAx val="213227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Default</c:v>
                </c:pt>
              </c:strCache>
            </c:strRef>
          </c:tx>
          <c:spPr>
            <a:ln w="38100">
              <a:solidFill>
                <a:srgbClr val="FF0000"/>
              </a:solidFill>
            </a:ln>
          </c:spPr>
          <c:marker>
            <c:symbol val="none"/>
          </c:marker>
          <c:cat>
            <c:numRef>
              <c:f>Sheet1!$A$2:$A$18</c:f>
              <c:numCache>
                <c:formatCode>General</c:formatCode>
                <c:ptCount val="17"/>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numCache>
            </c:numRef>
          </c:cat>
          <c:val>
            <c:numRef>
              <c:f>Sheet1!$B$2:$B$18</c:f>
              <c:numCache>
                <c:formatCode>0.0%</c:formatCode>
                <c:ptCount val="17"/>
                <c:pt idx="0">
                  <c:v>0</c:v>
                </c:pt>
                <c:pt idx="1">
                  <c:v>0</c:v>
                </c:pt>
                <c:pt idx="2">
                  <c:v>1.4E-2</c:v>
                </c:pt>
                <c:pt idx="3">
                  <c:v>0</c:v>
                </c:pt>
                <c:pt idx="4">
                  <c:v>0</c:v>
                </c:pt>
                <c:pt idx="5">
                  <c:v>0</c:v>
                </c:pt>
                <c:pt idx="6">
                  <c:v>0</c:v>
                </c:pt>
                <c:pt idx="7">
                  <c:v>0</c:v>
                </c:pt>
                <c:pt idx="8">
                  <c:v>0</c:v>
                </c:pt>
                <c:pt idx="9">
                  <c:v>1.4999999999999999E-2</c:v>
                </c:pt>
                <c:pt idx="10">
                  <c:v>0</c:v>
                </c:pt>
                <c:pt idx="11">
                  <c:v>0</c:v>
                </c:pt>
                <c:pt idx="12">
                  <c:v>0</c:v>
                </c:pt>
                <c:pt idx="13">
                  <c:v>0</c:v>
                </c:pt>
                <c:pt idx="14">
                  <c:v>0</c:v>
                </c:pt>
                <c:pt idx="15">
                  <c:v>0</c:v>
                </c:pt>
                <c:pt idx="16">
                  <c:v>0</c:v>
                </c:pt>
              </c:numCache>
            </c:numRef>
          </c:val>
          <c:smooth val="0"/>
          <c:extLst xmlns:c16r2="http://schemas.microsoft.com/office/drawing/2015/06/chart">
            <c:ext xmlns:c16="http://schemas.microsoft.com/office/drawing/2014/chart" uri="{C3380CC4-5D6E-409C-BE32-E72D297353CC}">
              <c16:uniqueId val="{00000000-8897-4C1C-A57A-BF21719DD198}"/>
            </c:ext>
          </c:extLst>
        </c:ser>
        <c:dLbls>
          <c:showLegendKey val="0"/>
          <c:showVal val="0"/>
          <c:showCatName val="0"/>
          <c:showSerName val="0"/>
          <c:showPercent val="0"/>
          <c:showBubbleSize val="0"/>
        </c:dLbls>
        <c:smooth val="0"/>
        <c:axId val="502380976"/>
        <c:axId val="502381368"/>
      </c:lineChart>
      <c:catAx>
        <c:axId val="502380976"/>
        <c:scaling>
          <c:orientation val="minMax"/>
        </c:scaling>
        <c:delete val="0"/>
        <c:axPos val="b"/>
        <c:numFmt formatCode="General" sourceLinked="1"/>
        <c:majorTickMark val="out"/>
        <c:minorTickMark val="none"/>
        <c:tickLblPos val="nextTo"/>
        <c:txPr>
          <a:bodyPr rot="-5400000" vert="horz"/>
          <a:lstStyle/>
          <a:p>
            <a:pPr>
              <a:defRPr sz="1200"/>
            </a:pPr>
            <a:endParaRPr lang="en-US"/>
          </a:p>
        </c:txPr>
        <c:crossAx val="502381368"/>
        <c:crosses val="autoZero"/>
        <c:auto val="1"/>
        <c:lblAlgn val="ctr"/>
        <c:lblOffset val="100"/>
        <c:noMultiLvlLbl val="0"/>
      </c:catAx>
      <c:valAx>
        <c:axId val="502381368"/>
        <c:scaling>
          <c:orientation val="minMax"/>
          <c:max val="7.5000000000000011E-2"/>
          <c:min val="0"/>
        </c:scaling>
        <c:delete val="0"/>
        <c:axPos val="l"/>
        <c:majorGridlines/>
        <c:numFmt formatCode="0.0%" sourceLinked="1"/>
        <c:majorTickMark val="out"/>
        <c:minorTickMark val="none"/>
        <c:tickLblPos val="nextTo"/>
        <c:txPr>
          <a:bodyPr/>
          <a:lstStyle/>
          <a:p>
            <a:pPr>
              <a:defRPr sz="1400"/>
            </a:pPr>
            <a:endParaRPr lang="en-US"/>
          </a:p>
        </c:txPr>
        <c:crossAx val="502380976"/>
        <c:crosses val="autoZero"/>
        <c:crossBetween val="between"/>
        <c:majorUnit val="0.01"/>
        <c:minorUnit val="5.0000000000000001E-3"/>
      </c:valAx>
    </c:plotArea>
    <c:legend>
      <c:legendPos val="r"/>
      <c:legendEntry>
        <c:idx val="0"/>
        <c:txPr>
          <a:bodyPr/>
          <a:lstStyle/>
          <a:p>
            <a:pPr>
              <a:defRPr b="1">
                <a:solidFill>
                  <a:schemeClr val="tx2"/>
                </a:solidFill>
              </a:defRPr>
            </a:pPr>
            <a:endParaRPr lang="en-US"/>
          </a:p>
        </c:txPr>
      </c:legendEntry>
      <c:layout>
        <c:manualLayout>
          <c:xMode val="edge"/>
          <c:yMode val="edge"/>
          <c:x val="0.41683056003174979"/>
          <c:y val="0.19520891166858159"/>
          <c:w val="0.29437989464170328"/>
          <c:h val="0.12048741737428484"/>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rawings/drawing1.xml><?xml version="1.0" encoding="utf-8"?>
<c:userShapes xmlns:c="http://schemas.openxmlformats.org/drawingml/2006/chart">
  <cdr:relSizeAnchor xmlns:cdr="http://schemas.openxmlformats.org/drawingml/2006/chartDrawing">
    <cdr:from>
      <cdr:x>0.88552</cdr:x>
      <cdr:y>0.30358</cdr:y>
    </cdr:from>
    <cdr:to>
      <cdr:x>0.92178</cdr:x>
      <cdr:y>0.34627</cdr:y>
    </cdr:to>
    <cdr:pic>
      <cdr:nvPicPr>
        <cdr:cNvPr id="2" name="Picture 1" descr="C:\Users\nichelle.alston\AppData\Local\Microsoft\Windows\Temporary Internet Files\Content.IE5\FVWSV8BZ\MC900440035[1].png">
          <a:extLst xmlns:a="http://schemas.openxmlformats.org/drawingml/2006/main">
            <a:ext uri="{FF2B5EF4-FFF2-40B4-BE49-F238E27FC236}">
              <a16:creationId xmlns="" xmlns:a16="http://schemas.microsoft.com/office/drawing/2014/main" id="{6CB08914-5732-4DD6-AB63-E55AF5AE7848}"/>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7674672" y="1912132"/>
          <a:ext cx="314315" cy="268869"/>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0.09155</cdr:x>
      <cdr:y>0.06235</cdr:y>
    </cdr:from>
    <cdr:to>
      <cdr:x>0.96074</cdr:x>
      <cdr:y>0.10124</cdr:y>
    </cdr:to>
    <cdr:sp macro="" textlink="">
      <cdr:nvSpPr>
        <cdr:cNvPr id="3" name="TextBox 1"/>
        <cdr:cNvSpPr txBox="1"/>
      </cdr:nvSpPr>
      <cdr:spPr>
        <a:xfrm xmlns:a="http://schemas.openxmlformats.org/drawingml/2006/main">
          <a:off x="738647" y="268273"/>
          <a:ext cx="7012613" cy="16727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latin typeface="Times New Roman" panose="02020603050405020304" pitchFamily="18" charset="0"/>
              <a:cs typeface="Times New Roman" panose="02020603050405020304" pitchFamily="18" charset="0"/>
            </a:rPr>
            <a:t>     2012	</a:t>
          </a:r>
          <a:r>
            <a:rPr lang="en-US" sz="900" b="1" baseline="0" dirty="0">
              <a:latin typeface="Times New Roman" panose="02020603050405020304" pitchFamily="18" charset="0"/>
              <a:cs typeface="Times New Roman" panose="02020603050405020304" pitchFamily="18" charset="0"/>
            </a:rPr>
            <a:t>                </a:t>
          </a:r>
          <a:r>
            <a:rPr lang="en-US" sz="900" b="1" dirty="0">
              <a:latin typeface="Times New Roman" panose="02020603050405020304" pitchFamily="18" charset="0"/>
              <a:cs typeface="Times New Roman" panose="02020603050405020304" pitchFamily="18" charset="0"/>
            </a:rPr>
            <a:t>2013	</a:t>
          </a:r>
          <a:r>
            <a:rPr lang="en-US" sz="900" b="1" baseline="0" dirty="0">
              <a:latin typeface="Times New Roman" panose="02020603050405020304" pitchFamily="18" charset="0"/>
              <a:cs typeface="Times New Roman" panose="02020603050405020304" pitchFamily="18" charset="0"/>
            </a:rPr>
            <a:t>                           </a:t>
          </a:r>
          <a:r>
            <a:rPr lang="en-US" sz="900" b="1" dirty="0">
              <a:latin typeface="Times New Roman" panose="02020603050405020304" pitchFamily="18" charset="0"/>
              <a:cs typeface="Times New Roman" panose="02020603050405020304" pitchFamily="18" charset="0"/>
            </a:rPr>
            <a:t>2014</a:t>
          </a:r>
          <a:r>
            <a:rPr lang="en-US" sz="900" b="1" baseline="0" dirty="0">
              <a:latin typeface="Times New Roman" panose="02020603050405020304" pitchFamily="18" charset="0"/>
              <a:cs typeface="Times New Roman" panose="02020603050405020304" pitchFamily="18" charset="0"/>
            </a:rPr>
            <a:t>                                 </a:t>
          </a:r>
          <a:r>
            <a:rPr lang="en-US" sz="900" b="1" dirty="0">
              <a:latin typeface="Times New Roman" panose="02020603050405020304" pitchFamily="18" charset="0"/>
              <a:cs typeface="Times New Roman" panose="02020603050405020304" pitchFamily="18" charset="0"/>
            </a:rPr>
            <a:t>2015	            2016 	                 2017	</a:t>
          </a:r>
          <a:r>
            <a:rPr lang="en-US" sz="900" b="1" baseline="0" dirty="0">
              <a:latin typeface="Times New Roman" panose="02020603050405020304" pitchFamily="18" charset="0"/>
              <a:cs typeface="Times New Roman" panose="02020603050405020304" pitchFamily="18" charset="0"/>
            </a:rPr>
            <a:t>                     2018          </a:t>
          </a:r>
          <a:r>
            <a:rPr lang="en-US" sz="900" b="1" dirty="0">
              <a:latin typeface="Times New Roman" panose="02020603050405020304" pitchFamily="18" charset="0"/>
              <a:cs typeface="Times New Roman" panose="02020603050405020304" pitchFamily="18" charset="0"/>
            </a:rPr>
            <a:t>		</a:t>
          </a:r>
        </a:p>
      </cdr:txBody>
    </cdr:sp>
  </cdr:relSizeAnchor>
  <cdr:relSizeAnchor xmlns:cdr="http://schemas.openxmlformats.org/drawingml/2006/chartDrawing">
    <cdr:from>
      <cdr:x>0.00648</cdr:x>
      <cdr:y>0.30861</cdr:y>
    </cdr:from>
    <cdr:to>
      <cdr:x>0.04719</cdr:x>
      <cdr:y>0.5878</cdr:y>
    </cdr:to>
    <cdr:sp macro="" textlink="">
      <cdr:nvSpPr>
        <cdr:cNvPr id="5" name="TextBox 20"/>
        <cdr:cNvSpPr txBox="1"/>
      </cdr:nvSpPr>
      <cdr:spPr>
        <a:xfrm xmlns:a="http://schemas.openxmlformats.org/drawingml/2006/main">
          <a:off x="56322" y="1802714"/>
          <a:ext cx="353943" cy="1630836"/>
        </a:xfrm>
        <a:prstGeom xmlns:a="http://schemas.openxmlformats.org/drawingml/2006/main" prst="rect">
          <a:avLst/>
        </a:prstGeom>
        <a:noFill xmlns:a="http://schemas.openxmlformats.org/drawingml/2006/main"/>
      </cdr:spPr>
      <cdr:txBody>
        <a:bodyPr xmlns:a="http://schemas.openxmlformats.org/drawingml/2006/main" vert="vert270"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i="1" dirty="0">
              <a:latin typeface="Times New Roman" panose="02020603050405020304" pitchFamily="18" charset="0"/>
              <a:cs typeface="Times New Roman" panose="02020603050405020304" pitchFamily="18" charset="0"/>
            </a:rPr>
            <a:t>(Cohort Default Rate )</a:t>
          </a:r>
        </a:p>
      </cdr:txBody>
    </cdr:sp>
  </cdr:relSizeAnchor>
  <cdr:relSizeAnchor xmlns:cdr="http://schemas.openxmlformats.org/drawingml/2006/chartDrawing">
    <cdr:from>
      <cdr:x>0.44606</cdr:x>
      <cdr:y>0.94757</cdr:y>
    </cdr:from>
    <cdr:to>
      <cdr:x>0.60432</cdr:x>
      <cdr:y>0.9891</cdr:y>
    </cdr:to>
    <cdr:sp macro="" textlink="">
      <cdr:nvSpPr>
        <cdr:cNvPr id="6" name="TextBox 9"/>
        <cdr:cNvSpPr txBox="1"/>
      </cdr:nvSpPr>
      <cdr:spPr>
        <a:xfrm xmlns:a="http://schemas.openxmlformats.org/drawingml/2006/main">
          <a:off x="3865949" y="5968255"/>
          <a:ext cx="1371600"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100" b="1" i="1" dirty="0">
              <a:latin typeface="Times New Roman" panose="02020603050405020304" pitchFamily="18" charset="0"/>
              <a:cs typeface="Times New Roman" panose="02020603050405020304" pitchFamily="18" charset="0"/>
            </a:rPr>
            <a:t>(Cohort Year)</a:t>
          </a:r>
        </a:p>
      </cdr:txBody>
    </cdr:sp>
  </cdr:relSizeAnchor>
  <cdr:relSizeAnchor xmlns:cdr="http://schemas.openxmlformats.org/drawingml/2006/chartDrawing">
    <cdr:from>
      <cdr:x>0.09193</cdr:x>
      <cdr:y>0.87286</cdr:y>
    </cdr:from>
    <cdr:to>
      <cdr:x>0.90807</cdr:x>
      <cdr:y>1</cdr:y>
    </cdr:to>
    <cdr:pic>
      <cdr:nvPicPr>
        <cdr:cNvPr id="4" name="chart">
          <a:extLst xmlns:a="http://schemas.openxmlformats.org/drawingml/2006/main">
            <a:ext uri="{FF2B5EF4-FFF2-40B4-BE49-F238E27FC236}">
              <a16:creationId xmlns="" xmlns:a16="http://schemas.microsoft.com/office/drawing/2014/main" id="{2B41EB23-C996-8448-A286-5A820C8ECCB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631990" y="2502179"/>
          <a:ext cx="5610953" cy="364457"/>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0.74974</cdr:x>
      <cdr:y>0.13225</cdr:y>
    </cdr:from>
    <cdr:to>
      <cdr:x>0.74974</cdr:x>
      <cdr:y>0.24703</cdr:y>
    </cdr:to>
    <cdr:cxnSp macro="">
      <cdr:nvCxnSpPr>
        <cdr:cNvPr id="3" name="Straight Arrow Connector 2">
          <a:extLst xmlns:a="http://schemas.openxmlformats.org/drawingml/2006/main">
            <a:ext uri="{FF2B5EF4-FFF2-40B4-BE49-F238E27FC236}">
              <a16:creationId xmlns="" xmlns:a16="http://schemas.microsoft.com/office/drawing/2014/main" id="{DAC8B8DF-CF06-CD47-9933-AC9A34E67430}"/>
            </a:ext>
          </a:extLst>
        </cdr:cNvPr>
        <cdr:cNvCxnSpPr/>
      </cdr:nvCxnSpPr>
      <cdr:spPr>
        <a:xfrm xmlns:a="http://schemas.openxmlformats.org/drawingml/2006/main">
          <a:off x="7295969" y="595724"/>
          <a:ext cx="0" cy="517036"/>
        </a:xfrm>
        <a:prstGeom xmlns:a="http://schemas.openxmlformats.org/drawingml/2006/main" prst="straightConnector1">
          <a:avLst/>
        </a:prstGeom>
        <a:ln xmlns:a="http://schemas.openxmlformats.org/drawingml/2006/main" w="38100">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0.47591</cdr:x>
      <cdr:y>0.16409</cdr:y>
    </cdr:from>
    <cdr:to>
      <cdr:x>0.52405</cdr:x>
      <cdr:y>0.25142</cdr:y>
    </cdr:to>
    <cdr:sp macro="" textlink="">
      <cdr:nvSpPr>
        <cdr:cNvPr id="2" name="TextBox 11"/>
        <cdr:cNvSpPr txBox="1"/>
      </cdr:nvSpPr>
      <cdr:spPr>
        <a:xfrm xmlns:a="http://schemas.openxmlformats.org/drawingml/2006/main">
          <a:off x="4631303" y="718969"/>
          <a:ext cx="468469" cy="38263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dirty="0"/>
            <a:t>#1 </a:t>
          </a:r>
        </a:p>
      </cdr:txBody>
    </cdr:sp>
  </cdr:relSizeAnchor>
  <cdr:relSizeAnchor xmlns:cdr="http://schemas.openxmlformats.org/drawingml/2006/chartDrawing">
    <cdr:from>
      <cdr:x>0.83424</cdr:x>
      <cdr:y>0</cdr:y>
    </cdr:from>
    <cdr:to>
      <cdr:x>0.88238</cdr:x>
      <cdr:y>0.08733</cdr:y>
    </cdr:to>
    <cdr:sp macro="" textlink="">
      <cdr:nvSpPr>
        <cdr:cNvPr id="3" name="TextBox 12"/>
        <cdr:cNvSpPr txBox="1"/>
      </cdr:nvSpPr>
      <cdr:spPr>
        <a:xfrm xmlns:a="http://schemas.openxmlformats.org/drawingml/2006/main">
          <a:off x="8118334" y="-1690689"/>
          <a:ext cx="468469" cy="38263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dirty="0"/>
            <a:t>#3 </a:t>
          </a:r>
        </a:p>
      </cdr:txBody>
    </cdr:sp>
  </cdr:relSizeAnchor>
  <cdr:relSizeAnchor xmlns:cdr="http://schemas.openxmlformats.org/drawingml/2006/chartDrawing">
    <cdr:from>
      <cdr:x>0.63063</cdr:x>
      <cdr:y>0.05791</cdr:y>
    </cdr:from>
    <cdr:to>
      <cdr:x>0.67877</cdr:x>
      <cdr:y>0.14524</cdr:y>
    </cdr:to>
    <cdr:sp macro="" textlink="">
      <cdr:nvSpPr>
        <cdr:cNvPr id="4" name="TextBox 13"/>
        <cdr:cNvSpPr txBox="1"/>
      </cdr:nvSpPr>
      <cdr:spPr>
        <a:xfrm xmlns:a="http://schemas.openxmlformats.org/drawingml/2006/main">
          <a:off x="6136880" y="253724"/>
          <a:ext cx="468468" cy="38263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dirty="0"/>
            <a:t>#2 </a:t>
          </a:r>
        </a:p>
      </cdr:txBody>
    </cdr:sp>
  </cdr:relSizeAnchor>
  <cdr:relSizeAnchor xmlns:cdr="http://schemas.openxmlformats.org/drawingml/2006/chartDrawing">
    <cdr:from>
      <cdr:x>0.88206</cdr:x>
      <cdr:y>0</cdr:y>
    </cdr:from>
    <cdr:to>
      <cdr:x>0.9302</cdr:x>
      <cdr:y>0.08733</cdr:y>
    </cdr:to>
    <cdr:sp macro="" textlink="">
      <cdr:nvSpPr>
        <cdr:cNvPr id="5" name="TextBox 15"/>
        <cdr:cNvSpPr txBox="1"/>
      </cdr:nvSpPr>
      <cdr:spPr>
        <a:xfrm xmlns:a="http://schemas.openxmlformats.org/drawingml/2006/main">
          <a:off x="8583609" y="-1690689"/>
          <a:ext cx="468468" cy="38263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dirty="0"/>
            <a:t>#4 </a:t>
          </a:r>
        </a:p>
      </cdr:txBody>
    </cdr:sp>
  </cdr:relSizeAnchor>
  <cdr:relSizeAnchor xmlns:cdr="http://schemas.openxmlformats.org/drawingml/2006/chartDrawing">
    <cdr:from>
      <cdr:x>0.08835</cdr:x>
      <cdr:y>0.05002</cdr:y>
    </cdr:from>
    <cdr:to>
      <cdr:x>0.49068</cdr:x>
      <cdr:y>0.32011</cdr:y>
    </cdr:to>
    <cdr:sp macro="" textlink="">
      <cdr:nvSpPr>
        <cdr:cNvPr id="6" name="TextBox 5"/>
        <cdr:cNvSpPr txBox="1"/>
      </cdr:nvSpPr>
      <cdr:spPr>
        <a:xfrm xmlns:a="http://schemas.openxmlformats.org/drawingml/2006/main">
          <a:off x="720764" y="201865"/>
          <a:ext cx="3282408" cy="1089891"/>
        </a:xfrm>
        <a:prstGeom xmlns:a="http://schemas.openxmlformats.org/drawingml/2006/main" prst="rect">
          <a:avLst/>
        </a:prstGeom>
        <a:ln xmlns:a="http://schemas.openxmlformats.org/drawingml/2006/main">
          <a:noFill/>
        </a:ln>
      </cdr:spPr>
      <cdr:txBody>
        <a:bodyPr xmlns:a="http://schemas.openxmlformats.org/drawingml/2006/main" vertOverflow="clip" wrap="none" rtlCol="0"/>
        <a:lstStyle xmlns:a="http://schemas.openxmlformats.org/drawingml/2006/main"/>
        <a:p xmlns:a="http://schemas.openxmlformats.org/drawingml/2006/main">
          <a:r>
            <a:rPr lang="en-US" sz="1400" b="1" dirty="0">
              <a:solidFill>
                <a:schemeClr val="accent1">
                  <a:lumMod val="75000"/>
                </a:schemeClr>
              </a:solidFill>
            </a:rPr>
            <a:t>For the period of 1999 – 2018, the total increase</a:t>
          </a:r>
        </a:p>
        <a:p xmlns:a="http://schemas.openxmlformats.org/drawingml/2006/main">
          <a:r>
            <a:rPr lang="en-US" sz="1400" b="1" dirty="0">
              <a:solidFill>
                <a:schemeClr val="accent1">
                  <a:lumMod val="75000"/>
                </a:schemeClr>
              </a:solidFill>
            </a:rPr>
            <a:t> in # OD degrees awarded per year is 293, </a:t>
          </a:r>
        </a:p>
        <a:p xmlns:a="http://schemas.openxmlformats.org/drawingml/2006/main">
          <a:r>
            <a:rPr lang="en-US" sz="1400" b="1" dirty="0">
              <a:solidFill>
                <a:schemeClr val="accent1">
                  <a:lumMod val="75000"/>
                </a:schemeClr>
              </a:solidFill>
            </a:rPr>
            <a:t>(average of approx. 1.25% per year).</a:t>
          </a:r>
        </a:p>
      </cdr:txBody>
    </cdr:sp>
  </cdr:relSizeAnchor>
  <cdr:relSizeAnchor xmlns:cdr="http://schemas.openxmlformats.org/drawingml/2006/chartDrawing">
    <cdr:from>
      <cdr:x>0.09989</cdr:x>
      <cdr:y>0.61999</cdr:y>
    </cdr:from>
    <cdr:to>
      <cdr:x>0.44353</cdr:x>
      <cdr:y>0.81483</cdr:y>
    </cdr:to>
    <cdr:sp macro="" textlink="">
      <cdr:nvSpPr>
        <cdr:cNvPr id="9" name="TextBox 8"/>
        <cdr:cNvSpPr txBox="1"/>
      </cdr:nvSpPr>
      <cdr:spPr>
        <a:xfrm xmlns:a="http://schemas.openxmlformats.org/drawingml/2006/main">
          <a:off x="814977" y="2501892"/>
          <a:ext cx="2803545" cy="786254"/>
        </a:xfrm>
        <a:prstGeom xmlns:a="http://schemas.openxmlformats.org/drawingml/2006/main" prst="rect">
          <a:avLst/>
        </a:prstGeom>
        <a:ln xmlns:a="http://schemas.openxmlformats.org/drawingml/2006/main">
          <a:noFill/>
        </a:ln>
      </cdr:spPr>
      <cdr:txBody>
        <a:bodyPr xmlns:a="http://schemas.openxmlformats.org/drawingml/2006/main" vertOverflow="clip" wrap="none" rtlCol="0"/>
        <a:lstStyle xmlns:a="http://schemas.openxmlformats.org/drawingml/2006/main"/>
        <a:p xmlns:a="http://schemas.openxmlformats.org/drawingml/2006/main">
          <a:endParaRPr lang="en-US" sz="1400" b="1" dirty="0">
            <a:solidFill>
              <a:schemeClr val="accent1">
                <a:lumMod val="75000"/>
              </a:schemeClr>
            </a:solidFill>
          </a:endParaRPr>
        </a:p>
        <a:p xmlns:a="http://schemas.openxmlformats.org/drawingml/2006/main">
          <a:r>
            <a:rPr lang="en-US" sz="1400" b="1" dirty="0">
              <a:solidFill>
                <a:schemeClr val="tx2"/>
              </a:solidFill>
            </a:rPr>
            <a:t>US average annual population </a:t>
          </a:r>
        </a:p>
        <a:p xmlns:a="http://schemas.openxmlformats.org/drawingml/2006/main">
          <a:r>
            <a:rPr lang="en-US" sz="1400" b="1" dirty="0">
              <a:solidFill>
                <a:schemeClr val="tx2"/>
              </a:solidFill>
            </a:rPr>
            <a:t>growth = approx. .8%</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ECB1AFD-C3B5-D747-AEBC-CECC3668CE18}" type="datetimeFigureOut">
              <a:rPr lang="en-US" smtClean="0"/>
              <a:t>3/12/2019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6EB0DAE-77B5-0D49-A461-26BE235F1BF6}" type="slidenum">
              <a:rPr lang="en-US" smtClean="0"/>
              <a:t>‹#›</a:t>
            </a:fld>
            <a:endParaRPr lang="en-US"/>
          </a:p>
        </p:txBody>
      </p:sp>
    </p:spTree>
    <p:extLst>
      <p:ext uri="{BB962C8B-B14F-4D97-AF65-F5344CB8AC3E}">
        <p14:creationId xmlns:p14="http://schemas.microsoft.com/office/powerpoint/2010/main" val="3595168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03500F-92DF-2043-A70E-8B469553E519}" type="datetimeFigureOut">
              <a:rPr lang="en-US" smtClean="0"/>
              <a:t>3/12/2019</a:t>
            </a:fld>
            <a:endParaRPr lang="en-US"/>
          </a:p>
        </p:txBody>
      </p:sp>
      <p:sp>
        <p:nvSpPr>
          <p:cNvPr id="4" name="Slide Image Placeholder 3"/>
          <p:cNvSpPr>
            <a:spLocks noGrp="1" noRot="1" noChangeAspect="1"/>
          </p:cNvSpPr>
          <p:nvPr>
            <p:ph type="sldImg" idx="2"/>
          </p:nvPr>
        </p:nvSpPr>
        <p:spPr>
          <a:xfrm>
            <a:off x="792163" y="685800"/>
            <a:ext cx="52736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CF4CE7-D3A1-A949-B90A-1C71AF4ECF63}" type="slidenum">
              <a:rPr lang="en-US" smtClean="0"/>
              <a:t>‹#›</a:t>
            </a:fld>
            <a:endParaRPr lang="en-US"/>
          </a:p>
        </p:txBody>
      </p:sp>
    </p:spTree>
    <p:extLst>
      <p:ext uri="{BB962C8B-B14F-4D97-AF65-F5344CB8AC3E}">
        <p14:creationId xmlns:p14="http://schemas.microsoft.com/office/powerpoint/2010/main" val="2702880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Compared to 7 other health professions, business and law</a:t>
            </a:r>
          </a:p>
          <a:p>
            <a:r>
              <a:rPr lang="en-US" dirty="0"/>
              <a:t>Actual salary data not provided – but cite Current Population Survey – BLS monthly survey of households  - this only captures employed optometrists</a:t>
            </a:r>
          </a:p>
          <a:p>
            <a:r>
              <a:rPr lang="en-US" dirty="0"/>
              <a:t>Leaves out self-employed</a:t>
            </a:r>
          </a:p>
          <a:p>
            <a:r>
              <a:rPr lang="en-US" dirty="0"/>
              <a:t>Disparity between BLS data and what the AOA provided in 2012 $109K versus range of $129 - $203 K</a:t>
            </a:r>
          </a:p>
          <a:p>
            <a:r>
              <a:rPr lang="en-US" dirty="0"/>
              <a:t>Source of student debt is not listed </a:t>
            </a:r>
          </a:p>
        </p:txBody>
      </p:sp>
      <p:sp>
        <p:nvSpPr>
          <p:cNvPr id="4" name="Slide Number Placeholder 3"/>
          <p:cNvSpPr>
            <a:spLocks noGrp="1"/>
          </p:cNvSpPr>
          <p:nvPr>
            <p:ph type="sldNum" sz="quarter" idx="10"/>
          </p:nvPr>
        </p:nvSpPr>
        <p:spPr/>
        <p:txBody>
          <a:bodyPr/>
          <a:lstStyle/>
          <a:p>
            <a:fld id="{22CF4CE7-D3A1-A949-B90A-1C71AF4ECF63}" type="slidenum">
              <a:rPr lang="en-US" smtClean="0"/>
              <a:t>4</a:t>
            </a:fld>
            <a:endParaRPr lang="en-US"/>
          </a:p>
        </p:txBody>
      </p:sp>
    </p:spTree>
    <p:extLst>
      <p:ext uri="{BB962C8B-B14F-4D97-AF65-F5344CB8AC3E}">
        <p14:creationId xmlns:p14="http://schemas.microsoft.com/office/powerpoint/2010/main" val="628620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69% YES</a:t>
            </a:r>
          </a:p>
          <a:p>
            <a:r>
              <a:rPr lang="en-US" dirty="0"/>
              <a:t>1% NO</a:t>
            </a:r>
          </a:p>
          <a:p>
            <a:r>
              <a:rPr lang="en-US" dirty="0"/>
              <a:t>30% NOT SURE</a:t>
            </a:r>
          </a:p>
          <a:p>
            <a:endParaRPr lang="en-US" dirty="0"/>
          </a:p>
        </p:txBody>
      </p:sp>
      <p:sp>
        <p:nvSpPr>
          <p:cNvPr id="4" name="Slide Number Placeholder 3"/>
          <p:cNvSpPr>
            <a:spLocks noGrp="1"/>
          </p:cNvSpPr>
          <p:nvPr>
            <p:ph type="sldNum" sz="quarter" idx="10"/>
          </p:nvPr>
        </p:nvSpPr>
        <p:spPr/>
        <p:txBody>
          <a:bodyPr/>
          <a:lstStyle/>
          <a:p>
            <a:fld id="{22CF4CE7-D3A1-A949-B90A-1C71AF4ECF63}" type="slidenum">
              <a:rPr lang="en-US" smtClean="0"/>
              <a:t>45</a:t>
            </a:fld>
            <a:endParaRPr lang="en-US"/>
          </a:p>
        </p:txBody>
      </p:sp>
    </p:spTree>
    <p:extLst>
      <p:ext uri="{BB962C8B-B14F-4D97-AF65-F5344CB8AC3E}">
        <p14:creationId xmlns:p14="http://schemas.microsoft.com/office/powerpoint/2010/main" val="1999593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C1A934-A887-4C73-AA34-3BAF47C8C190}" type="slidenum">
              <a:rPr lang="en-US" smtClean="0"/>
              <a:t>47</a:t>
            </a:fld>
            <a:endParaRPr lang="en-US"/>
          </a:p>
        </p:txBody>
      </p:sp>
    </p:spTree>
    <p:extLst>
      <p:ext uri="{BB962C8B-B14F-4D97-AF65-F5344CB8AC3E}">
        <p14:creationId xmlns:p14="http://schemas.microsoft.com/office/powerpoint/2010/main" val="880554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C1A934-A887-4C73-AA34-3BAF47C8C190}" type="slidenum">
              <a:rPr lang="en-US" smtClean="0"/>
              <a:t>48</a:t>
            </a:fld>
            <a:endParaRPr lang="en-US"/>
          </a:p>
        </p:txBody>
      </p:sp>
    </p:spTree>
    <p:extLst>
      <p:ext uri="{BB962C8B-B14F-4D97-AF65-F5344CB8AC3E}">
        <p14:creationId xmlns:p14="http://schemas.microsoft.com/office/powerpoint/2010/main" val="227278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05C1A934-A887-4C73-AA34-3BAF47C8C190}" type="slidenum">
              <a:rPr lang="en-US">
                <a:solidFill>
                  <a:prstClr val="black"/>
                </a:solidFill>
                <a:latin typeface="Calibri" panose="020F0502020204030204"/>
              </a:rPr>
              <a:pPr defTabSz="465887">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2811271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do you think the number 1</a:t>
            </a:r>
            <a:r>
              <a:rPr lang="en-US" baseline="0" dirty="0"/>
              <a:t> question, or more over OBSESSION a prospective student concentrates on when looking at the profession?</a:t>
            </a:r>
          </a:p>
          <a:p>
            <a:pPr marL="628650" lvl="1" indent="-171450">
              <a:buFont typeface="Arial" panose="020B0604020202020204" pitchFamily="34" charset="0"/>
              <a:buChar char="•"/>
            </a:pPr>
            <a:r>
              <a:rPr lang="en-US" baseline="0" dirty="0"/>
              <a:t>How do I get in – Admissions, Admissions, Admissions.</a:t>
            </a:r>
          </a:p>
          <a:p>
            <a:pPr marL="628650" lvl="1" indent="-171450">
              <a:buFont typeface="Arial" panose="020B0604020202020204" pitchFamily="34" charset="0"/>
              <a:buChar char="•"/>
            </a:pPr>
            <a:r>
              <a:rPr lang="en-US" baseline="0" dirty="0"/>
              <a:t>Very rarely will the first questions from students concentrate on cost of attendance.  This is not at the forefront of their thought process – they just want to know how to get in.</a:t>
            </a:r>
          </a:p>
          <a:p>
            <a:endParaRPr lang="en-US" dirty="0"/>
          </a:p>
        </p:txBody>
      </p:sp>
      <p:sp>
        <p:nvSpPr>
          <p:cNvPr id="4" name="Slide Number Placeholder 3"/>
          <p:cNvSpPr>
            <a:spLocks noGrp="1"/>
          </p:cNvSpPr>
          <p:nvPr>
            <p:ph type="sldNum" sz="quarter" idx="10"/>
          </p:nvPr>
        </p:nvSpPr>
        <p:spPr/>
        <p:txBody>
          <a:bodyPr/>
          <a:lstStyle/>
          <a:p>
            <a:fld id="{22CF4CE7-D3A1-A949-B90A-1C71AF4ECF63}" type="slidenum">
              <a:rPr lang="en-US" smtClean="0"/>
              <a:t>25</a:t>
            </a:fld>
            <a:endParaRPr lang="en-US"/>
          </a:p>
        </p:txBody>
      </p:sp>
    </p:spTree>
    <p:extLst>
      <p:ext uri="{BB962C8B-B14F-4D97-AF65-F5344CB8AC3E}">
        <p14:creationId xmlns:p14="http://schemas.microsoft.com/office/powerpoint/2010/main" val="3832645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Often times students concentrate on tuition/fees and not the whole picture – instruments, boards, expenses during externships, cost of living (get a roommate and live within your means) (a $2 coffee today, could turn into a $20 coffee down the road)</a:t>
            </a:r>
          </a:p>
          <a:p>
            <a:endParaRPr lang="en-US" dirty="0"/>
          </a:p>
        </p:txBody>
      </p:sp>
      <p:sp>
        <p:nvSpPr>
          <p:cNvPr id="4" name="Slide Number Placeholder 3"/>
          <p:cNvSpPr>
            <a:spLocks noGrp="1"/>
          </p:cNvSpPr>
          <p:nvPr>
            <p:ph type="sldNum" sz="quarter" idx="10"/>
          </p:nvPr>
        </p:nvSpPr>
        <p:spPr/>
        <p:txBody>
          <a:bodyPr/>
          <a:lstStyle/>
          <a:p>
            <a:fld id="{22CF4CE7-D3A1-A949-B90A-1C71AF4ECF63}" type="slidenum">
              <a:rPr lang="en-US" smtClean="0"/>
              <a:t>26</a:t>
            </a:fld>
            <a:endParaRPr lang="en-US"/>
          </a:p>
        </p:txBody>
      </p:sp>
    </p:spTree>
    <p:extLst>
      <p:ext uri="{BB962C8B-B14F-4D97-AF65-F5344CB8AC3E}">
        <p14:creationId xmlns:p14="http://schemas.microsoft.com/office/powerpoint/2010/main" val="1215700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financial aid offices do to support students?</a:t>
            </a:r>
          </a:p>
        </p:txBody>
      </p:sp>
      <p:sp>
        <p:nvSpPr>
          <p:cNvPr id="4" name="Slide Number Placeholder 3"/>
          <p:cNvSpPr>
            <a:spLocks noGrp="1"/>
          </p:cNvSpPr>
          <p:nvPr>
            <p:ph type="sldNum" sz="quarter" idx="10"/>
          </p:nvPr>
        </p:nvSpPr>
        <p:spPr/>
        <p:txBody>
          <a:bodyPr/>
          <a:lstStyle/>
          <a:p>
            <a:fld id="{22CF4CE7-D3A1-A949-B90A-1C71AF4ECF63}" type="slidenum">
              <a:rPr lang="en-US" smtClean="0"/>
              <a:t>27</a:t>
            </a:fld>
            <a:endParaRPr lang="en-US"/>
          </a:p>
        </p:txBody>
      </p:sp>
    </p:spTree>
    <p:extLst>
      <p:ext uri="{BB962C8B-B14F-4D97-AF65-F5344CB8AC3E}">
        <p14:creationId xmlns:p14="http://schemas.microsoft.com/office/powerpoint/2010/main" val="2223118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Opportunities to support students</a:t>
            </a:r>
          </a:p>
        </p:txBody>
      </p:sp>
      <p:sp>
        <p:nvSpPr>
          <p:cNvPr id="4" name="Slide Number Placeholder 3"/>
          <p:cNvSpPr>
            <a:spLocks noGrp="1"/>
          </p:cNvSpPr>
          <p:nvPr>
            <p:ph type="sldNum" sz="quarter" idx="10"/>
          </p:nvPr>
        </p:nvSpPr>
        <p:spPr/>
        <p:txBody>
          <a:bodyPr/>
          <a:lstStyle/>
          <a:p>
            <a:fld id="{22CF4CE7-D3A1-A949-B90A-1C71AF4ECF63}" type="slidenum">
              <a:rPr lang="en-US" smtClean="0"/>
              <a:t>28</a:t>
            </a:fld>
            <a:endParaRPr lang="en-US"/>
          </a:p>
        </p:txBody>
      </p:sp>
    </p:spTree>
    <p:extLst>
      <p:ext uri="{BB962C8B-B14F-4D97-AF65-F5344CB8AC3E}">
        <p14:creationId xmlns:p14="http://schemas.microsoft.com/office/powerpoint/2010/main" val="2471497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r>
              <a:rPr lang="en-US" baseline="0" dirty="0"/>
              <a:t> is it important to manage financial stressors? Staff Psychologist</a:t>
            </a:r>
            <a:endParaRPr lang="en-US" dirty="0"/>
          </a:p>
        </p:txBody>
      </p:sp>
      <p:sp>
        <p:nvSpPr>
          <p:cNvPr id="4" name="Slide Number Placeholder 3"/>
          <p:cNvSpPr>
            <a:spLocks noGrp="1"/>
          </p:cNvSpPr>
          <p:nvPr>
            <p:ph type="sldNum" sz="quarter" idx="10"/>
          </p:nvPr>
        </p:nvSpPr>
        <p:spPr/>
        <p:txBody>
          <a:bodyPr/>
          <a:lstStyle/>
          <a:p>
            <a:fld id="{22CF4CE7-D3A1-A949-B90A-1C71AF4ECF63}" type="slidenum">
              <a:rPr lang="en-US" smtClean="0"/>
              <a:t>29</a:t>
            </a:fld>
            <a:endParaRPr lang="en-US"/>
          </a:p>
        </p:txBody>
      </p:sp>
    </p:spTree>
    <p:extLst>
      <p:ext uri="{BB962C8B-B14F-4D97-AF65-F5344CB8AC3E}">
        <p14:creationId xmlns:p14="http://schemas.microsoft.com/office/powerpoint/2010/main" val="1178593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UHCO 50.26% REPORT $150,000</a:t>
            </a:r>
            <a:r>
              <a:rPr lang="en-US" baseline="0" dirty="0"/>
              <a:t> OR MORE</a:t>
            </a:r>
          </a:p>
          <a:p>
            <a:pPr marL="171450" indent="-171450">
              <a:buFont typeface="Arial" panose="020B0604020202020204" pitchFamily="34" charset="0"/>
              <a:buChar char="•"/>
            </a:pPr>
            <a:r>
              <a:rPr lang="en-US" baseline="0" dirty="0"/>
              <a:t>PACIFIC 73.61% REPORT $150,000 OR MORE</a:t>
            </a:r>
          </a:p>
          <a:p>
            <a:pPr marL="171450" indent="-171450">
              <a:buFont typeface="Arial" panose="020B0604020202020204" pitchFamily="34" charset="0"/>
              <a:buChar char="•"/>
            </a:pPr>
            <a:r>
              <a:rPr lang="en-US" baseline="0" dirty="0"/>
              <a:t>NO DEBT – 6% (UH) VS 3% (PACIFIC)</a:t>
            </a:r>
            <a:endParaRPr lang="en-US" dirty="0"/>
          </a:p>
        </p:txBody>
      </p:sp>
      <p:sp>
        <p:nvSpPr>
          <p:cNvPr id="4" name="Slide Number Placeholder 3"/>
          <p:cNvSpPr>
            <a:spLocks noGrp="1"/>
          </p:cNvSpPr>
          <p:nvPr>
            <p:ph type="sldNum" sz="quarter" idx="10"/>
          </p:nvPr>
        </p:nvSpPr>
        <p:spPr/>
        <p:txBody>
          <a:bodyPr/>
          <a:lstStyle/>
          <a:p>
            <a:fld id="{22CF4CE7-D3A1-A949-B90A-1C71AF4ECF63}" type="slidenum">
              <a:rPr lang="en-US" smtClean="0"/>
              <a:t>34</a:t>
            </a:fld>
            <a:endParaRPr lang="en-US"/>
          </a:p>
        </p:txBody>
      </p:sp>
    </p:spTree>
    <p:extLst>
      <p:ext uri="{BB962C8B-B14F-4D97-AF65-F5344CB8AC3E}">
        <p14:creationId xmlns:p14="http://schemas.microsoft.com/office/powerpoint/2010/main" val="3562265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ABOUT 5% SAID THEY DID NOT FEEL THEY SHOULD HAVE TO MAKE SACRIFICES</a:t>
            </a:r>
            <a:r>
              <a:rPr lang="en-US" baseline="0" dirty="0"/>
              <a:t> DURING SCHOOL</a:t>
            </a:r>
            <a:endParaRPr lang="en-US" dirty="0"/>
          </a:p>
        </p:txBody>
      </p:sp>
      <p:sp>
        <p:nvSpPr>
          <p:cNvPr id="4" name="Slide Number Placeholder 3"/>
          <p:cNvSpPr>
            <a:spLocks noGrp="1"/>
          </p:cNvSpPr>
          <p:nvPr>
            <p:ph type="sldNum" sz="quarter" idx="10"/>
          </p:nvPr>
        </p:nvSpPr>
        <p:spPr/>
        <p:txBody>
          <a:bodyPr/>
          <a:lstStyle/>
          <a:p>
            <a:fld id="{22CF4CE7-D3A1-A949-B90A-1C71AF4ECF63}" type="slidenum">
              <a:rPr lang="en-US" smtClean="0"/>
              <a:t>43</a:t>
            </a:fld>
            <a:endParaRPr lang="en-US"/>
          </a:p>
        </p:txBody>
      </p:sp>
    </p:spTree>
    <p:extLst>
      <p:ext uri="{BB962C8B-B14F-4D97-AF65-F5344CB8AC3E}">
        <p14:creationId xmlns:p14="http://schemas.microsoft.com/office/powerpoint/2010/main" val="3706907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30% SAID THEY</a:t>
            </a:r>
            <a:r>
              <a:rPr lang="en-US" baseline="0" dirty="0"/>
              <a:t> RECEIVE NO SUPPORT OTHER THAN STUDENT LOANS</a:t>
            </a:r>
          </a:p>
          <a:p>
            <a:r>
              <a:rPr lang="en-US" baseline="0" dirty="0"/>
              <a:t>THE LARGEST PORTION SAID THEY RECEIVE SOME FAMILY SUPPORT IN ADDITION TO LOANS</a:t>
            </a:r>
            <a:endParaRPr lang="en-US" dirty="0"/>
          </a:p>
        </p:txBody>
      </p:sp>
      <p:sp>
        <p:nvSpPr>
          <p:cNvPr id="4" name="Slide Number Placeholder 3"/>
          <p:cNvSpPr>
            <a:spLocks noGrp="1"/>
          </p:cNvSpPr>
          <p:nvPr>
            <p:ph type="sldNum" sz="quarter" idx="10"/>
          </p:nvPr>
        </p:nvSpPr>
        <p:spPr/>
        <p:txBody>
          <a:bodyPr/>
          <a:lstStyle/>
          <a:p>
            <a:fld id="{22CF4CE7-D3A1-A949-B90A-1C71AF4ECF63}" type="slidenum">
              <a:rPr lang="en-US" smtClean="0"/>
              <a:t>44</a:t>
            </a:fld>
            <a:endParaRPr lang="en-US"/>
          </a:p>
        </p:txBody>
      </p:sp>
    </p:spTree>
    <p:extLst>
      <p:ext uri="{BB962C8B-B14F-4D97-AF65-F5344CB8AC3E}">
        <p14:creationId xmlns:p14="http://schemas.microsoft.com/office/powerpoint/2010/main" val="11780012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Title Slide">
    <p:spTree>
      <p:nvGrpSpPr>
        <p:cNvPr id="1" name=""/>
        <p:cNvGrpSpPr/>
        <p:nvPr/>
      </p:nvGrpSpPr>
      <p:grpSpPr>
        <a:xfrm>
          <a:off x="0" y="0"/>
          <a:ext cx="0" cy="0"/>
          <a:chOff x="0" y="0"/>
          <a:chExt cx="0" cy="0"/>
        </a:xfrm>
      </p:grpSpPr>
      <p:pic>
        <p:nvPicPr>
          <p:cNvPr id="3" name="Picture 2" descr="ASCOlogo.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88545" y="5206607"/>
            <a:ext cx="2481561" cy="620390"/>
          </a:xfrm>
          <a:prstGeom prst="rect">
            <a:avLst/>
          </a:prstGeom>
        </p:spPr>
      </p:pic>
      <p:sp>
        <p:nvSpPr>
          <p:cNvPr id="4" name="Rectangle 3"/>
          <p:cNvSpPr/>
          <p:nvPr userDrawn="1"/>
        </p:nvSpPr>
        <p:spPr>
          <a:xfrm>
            <a:off x="0" y="4614551"/>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244229" y="205101"/>
            <a:ext cx="8655929" cy="1180465"/>
          </a:xfrm>
        </p:spPr>
        <p:txBody>
          <a:bodyPr anchor="b" anchorCtr="0">
            <a:noAutofit/>
          </a:bodyPr>
          <a:lstStyle>
            <a:lvl1pPr algn="l">
              <a:lnSpc>
                <a:spcPct val="80000"/>
              </a:lnSpc>
              <a:defRPr sz="3200" b="1" i="0" cap="all">
                <a:solidFill>
                  <a:schemeClr val="accent1"/>
                </a:solidFill>
                <a:latin typeface="Verdana"/>
                <a:cs typeface="Verdana"/>
              </a:defRPr>
            </a:lvl1pPr>
          </a:lstStyle>
          <a:p>
            <a:r>
              <a:rPr lang="en-US" dirty="0"/>
              <a:t>Click to edit Master title style</a:t>
            </a:r>
          </a:p>
        </p:txBody>
      </p:sp>
      <p:sp>
        <p:nvSpPr>
          <p:cNvPr id="6" name="Text Placeholder 2"/>
          <p:cNvSpPr>
            <a:spLocks noGrp="1"/>
          </p:cNvSpPr>
          <p:nvPr>
            <p:ph type="body" idx="1"/>
          </p:nvPr>
        </p:nvSpPr>
        <p:spPr>
          <a:xfrm>
            <a:off x="244229" y="1395516"/>
            <a:ext cx="8655929" cy="650081"/>
          </a:xfrm>
        </p:spPr>
        <p:txBody>
          <a:bodyPr anchor="t" anchorCtr="0"/>
          <a:lstStyle>
            <a:lvl1pPr marL="0" indent="0">
              <a:buNone/>
              <a:defRPr sz="2000" b="0" i="0">
                <a:solidFill>
                  <a:schemeClr val="tx1">
                    <a:tint val="75000"/>
                  </a:schemeClr>
                </a:solidFill>
                <a:latin typeface="Verdana"/>
                <a:cs typeface="Verdan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Picture Placeholder 8"/>
          <p:cNvSpPr>
            <a:spLocks noGrp="1"/>
          </p:cNvSpPr>
          <p:nvPr>
            <p:ph type="pic" sz="quarter" idx="10"/>
          </p:nvPr>
        </p:nvSpPr>
        <p:spPr>
          <a:xfrm>
            <a:off x="0" y="2046288"/>
            <a:ext cx="9144000" cy="2568263"/>
          </a:xfrm>
        </p:spPr>
        <p:txBody>
          <a:bodyPr/>
          <a:lstStyle/>
          <a:p>
            <a:endParaRPr lang="en-US"/>
          </a:p>
        </p:txBody>
      </p:sp>
    </p:spTree>
    <p:extLst>
      <p:ext uri="{BB962C8B-B14F-4D97-AF65-F5344CB8AC3E}">
        <p14:creationId xmlns:p14="http://schemas.microsoft.com/office/powerpoint/2010/main" val="3834638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6" name="Rectangle 5"/>
          <p:cNvSpPr/>
          <p:nvPr userDrawn="1"/>
        </p:nvSpPr>
        <p:spPr>
          <a:xfrm>
            <a:off x="157480" y="147590"/>
            <a:ext cx="8829040" cy="5648419"/>
          </a:xfrm>
          <a:prstGeom prst="rect">
            <a:avLst/>
          </a:prstGeom>
          <a:solidFill>
            <a:srgbClr val="1290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606322" y="1925252"/>
            <a:ext cx="7939549" cy="1913042"/>
          </a:xfrm>
        </p:spPr>
        <p:txBody>
          <a:bodyPr anchor="ctr" anchorCtr="0">
            <a:noAutofit/>
          </a:bodyPr>
          <a:lstStyle>
            <a:lvl1pPr algn="l">
              <a:lnSpc>
                <a:spcPct val="80000"/>
              </a:lnSpc>
              <a:defRPr sz="4400" b="1" i="0" cap="all" baseline="0">
                <a:solidFill>
                  <a:srgbClr val="FFFFFF"/>
                </a:solidFill>
                <a:latin typeface="Verdana"/>
                <a:cs typeface="Verdana"/>
              </a:defRPr>
            </a:lvl1pPr>
          </a:lstStyle>
          <a:p>
            <a:r>
              <a:rPr lang="en-US" dirty="0"/>
              <a:t>Click to edit Master title style BIG QUOTE</a:t>
            </a:r>
          </a:p>
        </p:txBody>
      </p:sp>
      <p:sp>
        <p:nvSpPr>
          <p:cNvPr id="9" name="Text Placeholder 2"/>
          <p:cNvSpPr>
            <a:spLocks noGrp="1"/>
          </p:cNvSpPr>
          <p:nvPr>
            <p:ph type="body" sz="quarter" idx="10"/>
          </p:nvPr>
        </p:nvSpPr>
        <p:spPr>
          <a:xfrm>
            <a:off x="606425" y="4056063"/>
            <a:ext cx="7939088" cy="581025"/>
          </a:xfrm>
        </p:spPr>
        <p:txBody>
          <a:bodyPr anchor="ctr" anchorCtr="0"/>
          <a:lstStyle>
            <a:lvl1pPr marL="0" indent="0">
              <a:buNone/>
              <a:defRPr b="0" i="0">
                <a:solidFill>
                  <a:schemeClr val="bg1"/>
                </a:solidFill>
                <a:latin typeface="Verdana"/>
                <a:cs typeface="Verdana"/>
              </a:defRPr>
            </a:lvl1pPr>
          </a:lstStyle>
          <a:p>
            <a:pPr lvl="0"/>
            <a:r>
              <a:rPr lang="en-US" dirty="0"/>
              <a:t>Click to edit Master text styles</a:t>
            </a:r>
          </a:p>
        </p:txBody>
      </p:sp>
    </p:spTree>
    <p:extLst>
      <p:ext uri="{BB962C8B-B14F-4D97-AF65-F5344CB8AC3E}">
        <p14:creationId xmlns:p14="http://schemas.microsoft.com/office/powerpoint/2010/main" val="1229949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6" name="Rectangle 5"/>
          <p:cNvSpPr/>
          <p:nvPr userDrawn="1"/>
        </p:nvSpPr>
        <p:spPr>
          <a:xfrm>
            <a:off x="157480" y="147590"/>
            <a:ext cx="8829040" cy="564841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hasCustomPrompt="1"/>
          </p:nvPr>
        </p:nvSpPr>
        <p:spPr>
          <a:xfrm>
            <a:off x="606322" y="1925252"/>
            <a:ext cx="7939549" cy="1913042"/>
          </a:xfrm>
        </p:spPr>
        <p:txBody>
          <a:bodyPr anchor="ctr" anchorCtr="0">
            <a:noAutofit/>
          </a:bodyPr>
          <a:lstStyle>
            <a:lvl1pPr algn="l">
              <a:lnSpc>
                <a:spcPct val="80000"/>
              </a:lnSpc>
              <a:defRPr sz="4400" b="1" i="0" cap="all" baseline="0">
                <a:solidFill>
                  <a:srgbClr val="FFFFFF"/>
                </a:solidFill>
                <a:latin typeface="Verdana"/>
                <a:cs typeface="Verdana"/>
              </a:defRPr>
            </a:lvl1pPr>
          </a:lstStyle>
          <a:p>
            <a:r>
              <a:rPr lang="en-US" dirty="0"/>
              <a:t>Click to edit Master title style BIG QUOTE</a:t>
            </a:r>
          </a:p>
        </p:txBody>
      </p:sp>
      <p:sp>
        <p:nvSpPr>
          <p:cNvPr id="8" name="Text Placeholder 2"/>
          <p:cNvSpPr>
            <a:spLocks noGrp="1"/>
          </p:cNvSpPr>
          <p:nvPr>
            <p:ph type="body" sz="quarter" idx="10"/>
          </p:nvPr>
        </p:nvSpPr>
        <p:spPr>
          <a:xfrm>
            <a:off x="606425" y="4056063"/>
            <a:ext cx="7939088" cy="581025"/>
          </a:xfrm>
        </p:spPr>
        <p:txBody>
          <a:bodyPr anchor="ctr" anchorCtr="0"/>
          <a:lstStyle>
            <a:lvl1pPr marL="0" indent="0">
              <a:buNone/>
              <a:defRPr b="0" i="0">
                <a:solidFill>
                  <a:schemeClr val="bg1"/>
                </a:solidFill>
                <a:latin typeface="Verdana"/>
                <a:cs typeface="Verdana"/>
              </a:defRPr>
            </a:lvl1pPr>
          </a:lstStyle>
          <a:p>
            <a:pPr lvl="0"/>
            <a:r>
              <a:rPr lang="en-US" dirty="0"/>
              <a:t>Click to edit Master text styles</a:t>
            </a:r>
          </a:p>
        </p:txBody>
      </p:sp>
    </p:spTree>
    <p:extLst>
      <p:ext uri="{BB962C8B-B14F-4D97-AF65-F5344CB8AC3E}">
        <p14:creationId xmlns:p14="http://schemas.microsoft.com/office/powerpoint/2010/main" val="540928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6" name="Rectangle 5"/>
          <p:cNvSpPr/>
          <p:nvPr userDrawn="1"/>
        </p:nvSpPr>
        <p:spPr>
          <a:xfrm>
            <a:off x="157480" y="147590"/>
            <a:ext cx="8829040" cy="56484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hasCustomPrompt="1"/>
          </p:nvPr>
        </p:nvSpPr>
        <p:spPr>
          <a:xfrm>
            <a:off x="606322" y="1925252"/>
            <a:ext cx="7939549" cy="1913042"/>
          </a:xfrm>
        </p:spPr>
        <p:txBody>
          <a:bodyPr anchor="ctr" anchorCtr="0">
            <a:noAutofit/>
          </a:bodyPr>
          <a:lstStyle>
            <a:lvl1pPr algn="l">
              <a:lnSpc>
                <a:spcPct val="80000"/>
              </a:lnSpc>
              <a:defRPr sz="4400" b="1" i="0" cap="all" baseline="0">
                <a:solidFill>
                  <a:srgbClr val="FFFFFF"/>
                </a:solidFill>
                <a:latin typeface="Verdana"/>
                <a:cs typeface="Verdana"/>
              </a:defRPr>
            </a:lvl1pPr>
          </a:lstStyle>
          <a:p>
            <a:r>
              <a:rPr lang="en-US" dirty="0"/>
              <a:t>Click to edit Master title style BIG QUOTE</a:t>
            </a:r>
          </a:p>
        </p:txBody>
      </p:sp>
      <p:sp>
        <p:nvSpPr>
          <p:cNvPr id="8" name="Text Placeholder 2"/>
          <p:cNvSpPr>
            <a:spLocks noGrp="1"/>
          </p:cNvSpPr>
          <p:nvPr>
            <p:ph type="body" sz="quarter" idx="10"/>
          </p:nvPr>
        </p:nvSpPr>
        <p:spPr>
          <a:xfrm>
            <a:off x="606425" y="4056063"/>
            <a:ext cx="7939088" cy="581025"/>
          </a:xfrm>
        </p:spPr>
        <p:txBody>
          <a:bodyPr anchor="ctr" anchorCtr="0"/>
          <a:lstStyle>
            <a:lvl1pPr marL="0" indent="0">
              <a:buNone/>
              <a:defRPr b="0" i="0">
                <a:solidFill>
                  <a:schemeClr val="bg1"/>
                </a:solidFill>
                <a:latin typeface="Verdana"/>
                <a:cs typeface="Verdana"/>
              </a:defRPr>
            </a:lvl1pPr>
          </a:lstStyle>
          <a:p>
            <a:pPr lvl="0"/>
            <a:r>
              <a:rPr lang="en-US" dirty="0"/>
              <a:t>Click to edit Master text styles</a:t>
            </a:r>
          </a:p>
        </p:txBody>
      </p:sp>
    </p:spTree>
    <p:extLst>
      <p:ext uri="{BB962C8B-B14F-4D97-AF65-F5344CB8AC3E}">
        <p14:creationId xmlns:p14="http://schemas.microsoft.com/office/powerpoint/2010/main" val="540928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2"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9" name="Rectangle 8"/>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pic>
        <p:nvPicPr>
          <p:cNvPr id="17" name="Picture 16"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19" name="Content Placeholder 18"/>
          <p:cNvSpPr>
            <a:spLocks noGrp="1"/>
          </p:cNvSpPr>
          <p:nvPr>
            <p:ph sz="quarter" idx="11"/>
          </p:nvPr>
        </p:nvSpPr>
        <p:spPr>
          <a:xfrm>
            <a:off x="244475" y="1534160"/>
            <a:ext cx="8655683" cy="3728720"/>
          </a:xfrm>
        </p:spPr>
        <p:txBody>
          <a:bodyPr>
            <a:normAutofit/>
          </a:bodyPr>
          <a:lstStyle>
            <a:lvl1pPr marL="0" indent="0">
              <a:buClr>
                <a:schemeClr val="accent3"/>
              </a:buClr>
              <a:buNone/>
              <a:defRPr sz="1400">
                <a:solidFill>
                  <a:srgbClr val="595959"/>
                </a:solidFill>
                <a:latin typeface="Arial"/>
                <a:cs typeface="Arial"/>
              </a:defRPr>
            </a:lvl1pPr>
            <a:lvl2pPr>
              <a:buClr>
                <a:schemeClr val="accent3"/>
              </a:buClr>
              <a:defRPr sz="1400">
                <a:solidFill>
                  <a:srgbClr val="595959"/>
                </a:solidFill>
                <a:latin typeface="Arial"/>
                <a:cs typeface="Arial"/>
              </a:defRPr>
            </a:lvl2pPr>
            <a:lvl3pPr>
              <a:buClr>
                <a:schemeClr val="accent3"/>
              </a:buClr>
              <a:defRPr sz="1200">
                <a:solidFill>
                  <a:srgbClr val="595959"/>
                </a:solidFill>
                <a:latin typeface="Arial"/>
                <a:cs typeface="Arial"/>
              </a:defRPr>
            </a:lvl3pPr>
            <a:lvl4pPr>
              <a:buClr>
                <a:schemeClr val="accent3"/>
              </a:buClr>
              <a:defRPr sz="1200">
                <a:solidFill>
                  <a:srgbClr val="595959"/>
                </a:solidFill>
                <a:latin typeface="Arial"/>
                <a:cs typeface="Arial"/>
              </a:defRPr>
            </a:lvl4pPr>
            <a:lvl5pPr>
              <a:buClr>
                <a:schemeClr val="accent3"/>
              </a:buClr>
              <a:defRPr sz="1100">
                <a:solidFill>
                  <a:srgbClr val="59595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Tree>
    <p:extLst>
      <p:ext uri="{BB962C8B-B14F-4D97-AF65-F5344CB8AC3E}">
        <p14:creationId xmlns:p14="http://schemas.microsoft.com/office/powerpoint/2010/main" val="3222860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Rectangle 8"/>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19" name="Content Placeholder 18"/>
          <p:cNvSpPr>
            <a:spLocks noGrp="1"/>
          </p:cNvSpPr>
          <p:nvPr>
            <p:ph sz="quarter" idx="11"/>
          </p:nvPr>
        </p:nvSpPr>
        <p:spPr>
          <a:xfrm>
            <a:off x="244475" y="1924328"/>
            <a:ext cx="8655683" cy="3221398"/>
          </a:xfrm>
        </p:spPr>
        <p:txBody>
          <a:bodyPr>
            <a:normAutofit/>
          </a:bodyPr>
          <a:lstStyle>
            <a:lvl1pPr marL="0" indent="0">
              <a:buClr>
                <a:schemeClr val="accent3"/>
              </a:buClr>
              <a:buNone/>
              <a:defRPr sz="1400">
                <a:solidFill>
                  <a:srgbClr val="595959"/>
                </a:solidFill>
                <a:latin typeface="Arial"/>
                <a:cs typeface="Arial"/>
              </a:defRPr>
            </a:lvl1pPr>
            <a:lvl2pPr>
              <a:buClr>
                <a:schemeClr val="accent3"/>
              </a:buClr>
              <a:defRPr sz="1400">
                <a:solidFill>
                  <a:srgbClr val="595959"/>
                </a:solidFill>
                <a:latin typeface="Arial"/>
                <a:cs typeface="Arial"/>
              </a:defRPr>
            </a:lvl2pPr>
            <a:lvl3pPr>
              <a:buClr>
                <a:schemeClr val="accent3"/>
              </a:buClr>
              <a:defRPr sz="1200">
                <a:solidFill>
                  <a:srgbClr val="595959"/>
                </a:solidFill>
                <a:latin typeface="Arial"/>
                <a:cs typeface="Arial"/>
              </a:defRPr>
            </a:lvl3pPr>
            <a:lvl4pPr>
              <a:buClr>
                <a:schemeClr val="accent3"/>
              </a:buClr>
              <a:defRPr sz="1200">
                <a:solidFill>
                  <a:srgbClr val="595959"/>
                </a:solidFill>
                <a:latin typeface="Arial"/>
                <a:cs typeface="Arial"/>
              </a:defRPr>
            </a:lvl4pPr>
            <a:lvl5pPr>
              <a:buClr>
                <a:schemeClr val="accent3"/>
              </a:buClr>
              <a:defRPr sz="1100">
                <a:solidFill>
                  <a:srgbClr val="59595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idx="1"/>
          </p:nvPr>
        </p:nvSpPr>
        <p:spPr>
          <a:xfrm>
            <a:off x="244228" y="1369868"/>
            <a:ext cx="8655930" cy="554460"/>
          </a:xfrm>
        </p:spPr>
        <p:txBody>
          <a:bodyPr anchor="ctr" anchorCtr="0">
            <a:normAutofit/>
          </a:bodyPr>
          <a:lstStyle>
            <a:lvl1pPr marL="0" indent="0">
              <a:buNone/>
              <a:defRPr sz="1600" b="1" i="0">
                <a:solidFill>
                  <a:schemeClr val="bg1">
                    <a:lumMod val="50000"/>
                  </a:schemeClr>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Box 10"/>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14"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5"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4000188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Split Content">
    <p:spTree>
      <p:nvGrpSpPr>
        <p:cNvPr id="1" name=""/>
        <p:cNvGrpSpPr/>
        <p:nvPr/>
      </p:nvGrpSpPr>
      <p:grpSpPr>
        <a:xfrm>
          <a:off x="0" y="0"/>
          <a:ext cx="0" cy="0"/>
          <a:chOff x="0" y="0"/>
          <a:chExt cx="0" cy="0"/>
        </a:xfrm>
      </p:grpSpPr>
      <p:sp>
        <p:nvSpPr>
          <p:cNvPr id="9" name="Rectangle 8"/>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19" name="Content Placeholder 18"/>
          <p:cNvSpPr>
            <a:spLocks noGrp="1"/>
          </p:cNvSpPr>
          <p:nvPr>
            <p:ph sz="quarter" idx="11"/>
          </p:nvPr>
        </p:nvSpPr>
        <p:spPr>
          <a:xfrm>
            <a:off x="244228" y="1534160"/>
            <a:ext cx="4171669" cy="3728720"/>
          </a:xfrm>
        </p:spPr>
        <p:txBody>
          <a:bodyPr>
            <a:normAutofit/>
          </a:bodyPr>
          <a:lstStyle>
            <a:lvl1pPr marL="0" indent="0">
              <a:buClr>
                <a:schemeClr val="accent3"/>
              </a:buClr>
              <a:buNone/>
              <a:defRPr sz="1400">
                <a:solidFill>
                  <a:srgbClr val="595959"/>
                </a:solidFill>
                <a:latin typeface="Arial"/>
                <a:cs typeface="Arial"/>
              </a:defRPr>
            </a:lvl1pPr>
            <a:lvl2pPr>
              <a:buClr>
                <a:schemeClr val="accent3"/>
              </a:buClr>
              <a:defRPr sz="1400">
                <a:solidFill>
                  <a:srgbClr val="595959"/>
                </a:solidFill>
                <a:latin typeface="Arial"/>
                <a:cs typeface="Arial"/>
              </a:defRPr>
            </a:lvl2pPr>
            <a:lvl3pPr>
              <a:buClr>
                <a:schemeClr val="accent3"/>
              </a:buClr>
              <a:defRPr sz="1200">
                <a:solidFill>
                  <a:srgbClr val="595959"/>
                </a:solidFill>
                <a:latin typeface="Arial"/>
                <a:cs typeface="Arial"/>
              </a:defRPr>
            </a:lvl3pPr>
            <a:lvl4pPr>
              <a:buClr>
                <a:schemeClr val="accent3"/>
              </a:buClr>
              <a:defRPr sz="1200">
                <a:solidFill>
                  <a:srgbClr val="595959"/>
                </a:solidFill>
                <a:latin typeface="Arial"/>
                <a:cs typeface="Arial"/>
              </a:defRPr>
            </a:lvl4pPr>
            <a:lvl5pPr>
              <a:buClr>
                <a:schemeClr val="accent3"/>
              </a:buClr>
              <a:defRPr sz="1100">
                <a:solidFill>
                  <a:srgbClr val="59595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Text Placeholder 23"/>
          <p:cNvSpPr>
            <a:spLocks noGrp="1"/>
          </p:cNvSpPr>
          <p:nvPr>
            <p:ph type="body" sz="quarter" idx="12"/>
          </p:nvPr>
        </p:nvSpPr>
        <p:spPr>
          <a:xfrm>
            <a:off x="4664829" y="1534160"/>
            <a:ext cx="4235082" cy="3728720"/>
          </a:xfrm>
        </p:spPr>
        <p:txBody>
          <a:bodyPr>
            <a:normAutofit/>
          </a:bodyPr>
          <a:lstStyle>
            <a:lvl1pPr marL="0" indent="0">
              <a:buClr>
                <a:schemeClr val="accent3"/>
              </a:buClr>
              <a:buNone/>
              <a:defRPr sz="1400" b="0" i="0">
                <a:solidFill>
                  <a:srgbClr val="595959"/>
                </a:solidFill>
                <a:latin typeface="Arial"/>
                <a:cs typeface="Arial"/>
              </a:defRPr>
            </a:lvl1pPr>
            <a:lvl2pPr>
              <a:buClr>
                <a:schemeClr val="accent3"/>
              </a:buClr>
              <a:defRPr sz="1400" b="0" i="1">
                <a:solidFill>
                  <a:srgbClr val="595959"/>
                </a:solidFill>
                <a:latin typeface="Arial"/>
                <a:cs typeface="Arial"/>
              </a:defRPr>
            </a:lvl2pPr>
            <a:lvl3pPr>
              <a:buClr>
                <a:schemeClr val="accent3"/>
              </a:buClr>
              <a:defRPr sz="1200" b="0" i="0">
                <a:solidFill>
                  <a:srgbClr val="595959"/>
                </a:solidFill>
                <a:latin typeface="Arial"/>
                <a:cs typeface="Arial"/>
              </a:defRPr>
            </a:lvl3pPr>
            <a:lvl4pPr>
              <a:buClr>
                <a:schemeClr val="accent3"/>
              </a:buClr>
              <a:defRPr sz="1200" b="0" i="1">
                <a:solidFill>
                  <a:srgbClr val="595959"/>
                </a:solidFill>
                <a:latin typeface="Arial"/>
                <a:cs typeface="Arial"/>
              </a:defRPr>
            </a:lvl4pPr>
            <a:lvl5pPr>
              <a:buClr>
                <a:schemeClr val="accent3"/>
              </a:buClr>
              <a:defRPr sz="1100" b="0" i="0">
                <a:solidFill>
                  <a:srgbClr val="59595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10"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1"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988701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and Split Content">
    <p:spTree>
      <p:nvGrpSpPr>
        <p:cNvPr id="1" name=""/>
        <p:cNvGrpSpPr/>
        <p:nvPr/>
      </p:nvGrpSpPr>
      <p:grpSpPr>
        <a:xfrm>
          <a:off x="0" y="0"/>
          <a:ext cx="0" cy="0"/>
          <a:chOff x="0" y="0"/>
          <a:chExt cx="0" cy="0"/>
        </a:xfrm>
      </p:grpSpPr>
      <p:sp>
        <p:nvSpPr>
          <p:cNvPr id="9" name="Rectangle 8"/>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10" name="Text Placeholder 2"/>
          <p:cNvSpPr>
            <a:spLocks noGrp="1"/>
          </p:cNvSpPr>
          <p:nvPr>
            <p:ph type="body" idx="1"/>
          </p:nvPr>
        </p:nvSpPr>
        <p:spPr>
          <a:xfrm>
            <a:off x="244228" y="1513629"/>
            <a:ext cx="4171916" cy="554460"/>
          </a:xfrm>
        </p:spPr>
        <p:txBody>
          <a:bodyPr anchor="ctr" anchorCtr="0">
            <a:norm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p:cNvSpPr>
            <a:spLocks noGrp="1"/>
          </p:cNvSpPr>
          <p:nvPr>
            <p:ph type="body" sz="quarter" idx="3"/>
          </p:nvPr>
        </p:nvSpPr>
        <p:spPr>
          <a:xfrm>
            <a:off x="4665076" y="1513629"/>
            <a:ext cx="4235082" cy="554460"/>
          </a:xfrm>
        </p:spPr>
        <p:txBody>
          <a:bodyPr anchor="ctr" anchorCtr="0">
            <a:norm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18"/>
          <p:cNvSpPr>
            <a:spLocks noGrp="1"/>
          </p:cNvSpPr>
          <p:nvPr>
            <p:ph sz="quarter" idx="11"/>
          </p:nvPr>
        </p:nvSpPr>
        <p:spPr>
          <a:xfrm>
            <a:off x="244475" y="2068089"/>
            <a:ext cx="4171669" cy="3216932"/>
          </a:xfrm>
        </p:spPr>
        <p:txBody>
          <a:bodyPr>
            <a:normAutofit/>
          </a:bodyPr>
          <a:lstStyle>
            <a:lvl1pPr marL="0" indent="0">
              <a:buClr>
                <a:schemeClr val="accent3"/>
              </a:buClr>
              <a:buNone/>
              <a:defRPr sz="1400">
                <a:solidFill>
                  <a:srgbClr val="595959"/>
                </a:solidFill>
                <a:latin typeface="Arial"/>
                <a:cs typeface="Arial"/>
              </a:defRPr>
            </a:lvl1pPr>
            <a:lvl2pPr>
              <a:buClr>
                <a:schemeClr val="accent3"/>
              </a:buClr>
              <a:defRPr sz="1400">
                <a:solidFill>
                  <a:srgbClr val="595959"/>
                </a:solidFill>
                <a:latin typeface="Arial"/>
                <a:cs typeface="Arial"/>
              </a:defRPr>
            </a:lvl2pPr>
            <a:lvl3pPr>
              <a:buClr>
                <a:schemeClr val="accent3"/>
              </a:buClr>
              <a:defRPr sz="1200">
                <a:solidFill>
                  <a:srgbClr val="595959"/>
                </a:solidFill>
                <a:latin typeface="Arial"/>
                <a:cs typeface="Arial"/>
              </a:defRPr>
            </a:lvl3pPr>
            <a:lvl4pPr>
              <a:buClr>
                <a:schemeClr val="accent3"/>
              </a:buClr>
              <a:defRPr sz="1200">
                <a:solidFill>
                  <a:srgbClr val="595959"/>
                </a:solidFill>
                <a:latin typeface="Arial"/>
                <a:cs typeface="Arial"/>
              </a:defRPr>
            </a:lvl4pPr>
            <a:lvl5pPr>
              <a:buClr>
                <a:schemeClr val="accent3"/>
              </a:buClr>
              <a:defRPr sz="1100">
                <a:solidFill>
                  <a:srgbClr val="59595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23"/>
          <p:cNvSpPr>
            <a:spLocks noGrp="1"/>
          </p:cNvSpPr>
          <p:nvPr>
            <p:ph type="body" sz="quarter" idx="12"/>
          </p:nvPr>
        </p:nvSpPr>
        <p:spPr>
          <a:xfrm>
            <a:off x="4665076" y="2068089"/>
            <a:ext cx="4235082" cy="3216932"/>
          </a:xfrm>
        </p:spPr>
        <p:txBody>
          <a:bodyPr>
            <a:normAutofit/>
          </a:bodyPr>
          <a:lstStyle>
            <a:lvl1pPr marL="0" indent="0">
              <a:buClr>
                <a:schemeClr val="accent3"/>
              </a:buClr>
              <a:buNone/>
              <a:defRPr sz="1400" b="0" i="0">
                <a:solidFill>
                  <a:srgbClr val="595959"/>
                </a:solidFill>
                <a:latin typeface="Arial"/>
                <a:cs typeface="Arial"/>
              </a:defRPr>
            </a:lvl1pPr>
            <a:lvl2pPr>
              <a:buClr>
                <a:schemeClr val="accent3"/>
              </a:buClr>
              <a:defRPr sz="1400" b="0" i="1">
                <a:solidFill>
                  <a:srgbClr val="595959"/>
                </a:solidFill>
                <a:latin typeface="Arial"/>
                <a:cs typeface="Arial"/>
              </a:defRPr>
            </a:lvl2pPr>
            <a:lvl3pPr>
              <a:buClr>
                <a:schemeClr val="accent3"/>
              </a:buClr>
              <a:defRPr sz="1200" b="0" i="0">
                <a:solidFill>
                  <a:srgbClr val="595959"/>
                </a:solidFill>
                <a:latin typeface="Arial"/>
                <a:cs typeface="Arial"/>
              </a:defRPr>
            </a:lvl3pPr>
            <a:lvl4pPr>
              <a:buClr>
                <a:schemeClr val="accent3"/>
              </a:buClr>
              <a:defRPr sz="1200" b="0" i="1">
                <a:solidFill>
                  <a:srgbClr val="595959"/>
                </a:solidFill>
                <a:latin typeface="Arial"/>
                <a:cs typeface="Arial"/>
              </a:defRPr>
            </a:lvl4pPr>
            <a:lvl5pPr>
              <a:buClr>
                <a:schemeClr val="accent3"/>
              </a:buClr>
              <a:defRPr sz="1100" b="0" i="0">
                <a:solidFill>
                  <a:srgbClr val="59595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12"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3"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2623297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9" name="Rectangle 8"/>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24" name="Text Placeholder 23"/>
          <p:cNvSpPr>
            <a:spLocks noGrp="1"/>
          </p:cNvSpPr>
          <p:nvPr>
            <p:ph type="body" sz="quarter" idx="12"/>
          </p:nvPr>
        </p:nvSpPr>
        <p:spPr>
          <a:xfrm>
            <a:off x="4665076" y="1534160"/>
            <a:ext cx="4235082" cy="372872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3"/>
          </p:nvPr>
        </p:nvSpPr>
        <p:spPr>
          <a:xfrm>
            <a:off x="244474" y="1534160"/>
            <a:ext cx="4171669" cy="3728720"/>
          </a:xfrm>
        </p:spPr>
        <p:txBody>
          <a:bodyPr/>
          <a:lstStyle>
            <a:lvl1pPr>
              <a:defRPr sz="1400"/>
            </a:lvl1pPr>
          </a:lstStyle>
          <a:p>
            <a:r>
              <a:rPr lang="en-US"/>
              <a:t>Drag picture to placeholder or click icon to add</a:t>
            </a:r>
          </a:p>
        </p:txBody>
      </p:sp>
      <p:sp>
        <p:nvSpPr>
          <p:cNvPr id="8" name="TextBox 7"/>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10"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1"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3923079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Image and Content">
    <p:spTree>
      <p:nvGrpSpPr>
        <p:cNvPr id="1" name=""/>
        <p:cNvGrpSpPr/>
        <p:nvPr/>
      </p:nvGrpSpPr>
      <p:grpSpPr>
        <a:xfrm>
          <a:off x="0" y="0"/>
          <a:ext cx="0" cy="0"/>
          <a:chOff x="0" y="0"/>
          <a:chExt cx="0" cy="0"/>
        </a:xfrm>
      </p:grpSpPr>
      <p:sp>
        <p:nvSpPr>
          <p:cNvPr id="9" name="Rectangle 8"/>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11" name="Text Placeholder 4"/>
          <p:cNvSpPr>
            <a:spLocks noGrp="1"/>
          </p:cNvSpPr>
          <p:nvPr>
            <p:ph type="body" sz="quarter" idx="3"/>
          </p:nvPr>
        </p:nvSpPr>
        <p:spPr>
          <a:xfrm>
            <a:off x="4665076" y="1534160"/>
            <a:ext cx="4235082" cy="508000"/>
          </a:xfrm>
        </p:spPr>
        <p:txBody>
          <a:bodyPr anchor="ctr" anchorCtr="0">
            <a:norm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3"/>
          <p:cNvSpPr>
            <a:spLocks noGrp="1"/>
          </p:cNvSpPr>
          <p:nvPr>
            <p:ph type="body" sz="quarter" idx="12"/>
          </p:nvPr>
        </p:nvSpPr>
        <p:spPr>
          <a:xfrm>
            <a:off x="4665076" y="2164080"/>
            <a:ext cx="4235082" cy="309880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3"/>
          <p:cNvSpPr>
            <a:spLocks noGrp="1"/>
          </p:cNvSpPr>
          <p:nvPr>
            <p:ph type="pic" sz="quarter" idx="13"/>
          </p:nvPr>
        </p:nvSpPr>
        <p:spPr>
          <a:xfrm>
            <a:off x="244474" y="1534160"/>
            <a:ext cx="4171669" cy="3728720"/>
          </a:xfrm>
        </p:spPr>
        <p:txBody>
          <a:bodyPr/>
          <a:lstStyle/>
          <a:p>
            <a:r>
              <a:rPr lang="en-US"/>
              <a:t>Drag picture to placeholder or click icon to add</a:t>
            </a:r>
          </a:p>
        </p:txBody>
      </p:sp>
      <p:sp>
        <p:nvSpPr>
          <p:cNvPr id="12" name="TextBox 11"/>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15"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6"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3008904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and Image B">
    <p:spTree>
      <p:nvGrpSpPr>
        <p:cNvPr id="1" name=""/>
        <p:cNvGrpSpPr/>
        <p:nvPr/>
      </p:nvGrpSpPr>
      <p:grpSpPr>
        <a:xfrm>
          <a:off x="0" y="0"/>
          <a:ext cx="0" cy="0"/>
          <a:chOff x="0" y="0"/>
          <a:chExt cx="0" cy="0"/>
        </a:xfrm>
      </p:grpSpPr>
      <p:sp>
        <p:nvSpPr>
          <p:cNvPr id="9" name="Rectangle 8"/>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24" name="Text Placeholder 23"/>
          <p:cNvSpPr>
            <a:spLocks noGrp="1"/>
          </p:cNvSpPr>
          <p:nvPr>
            <p:ph type="body" sz="quarter" idx="12"/>
          </p:nvPr>
        </p:nvSpPr>
        <p:spPr>
          <a:xfrm>
            <a:off x="244229" y="1534160"/>
            <a:ext cx="4235082" cy="372872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3"/>
          <p:cNvSpPr>
            <a:spLocks noGrp="1"/>
          </p:cNvSpPr>
          <p:nvPr>
            <p:ph type="pic" sz="quarter" idx="13"/>
          </p:nvPr>
        </p:nvSpPr>
        <p:spPr>
          <a:xfrm>
            <a:off x="4665076" y="1534160"/>
            <a:ext cx="4171669" cy="3728720"/>
          </a:xfrm>
        </p:spPr>
        <p:txBody>
          <a:bodyPr/>
          <a:lstStyle/>
          <a:p>
            <a:r>
              <a:rPr lang="en-US"/>
              <a:t>Drag picture to placeholder or click icon to add</a:t>
            </a:r>
          </a:p>
        </p:txBody>
      </p:sp>
      <p:sp>
        <p:nvSpPr>
          <p:cNvPr id="8" name="TextBox 7"/>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11"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2"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4125431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sp>
        <p:nvSpPr>
          <p:cNvPr id="8" name="TextBox 7"/>
          <p:cNvSpPr txBox="1"/>
          <p:nvPr userDrawn="1"/>
        </p:nvSpPr>
        <p:spPr>
          <a:xfrm>
            <a:off x="9506857" y="2394674"/>
            <a:ext cx="184666" cy="369332"/>
          </a:xfrm>
          <a:prstGeom prst="rect">
            <a:avLst/>
          </a:prstGeom>
          <a:noFill/>
        </p:spPr>
        <p:txBody>
          <a:bodyPr wrap="none" rtlCol="0">
            <a:spAutoFit/>
          </a:bodyPr>
          <a:lstStyle/>
          <a:p>
            <a:endParaRPr lang="en-US" dirty="0"/>
          </a:p>
        </p:txBody>
      </p:sp>
      <p:pic>
        <p:nvPicPr>
          <p:cNvPr id="9" name="Picture 8" descr="ASCOlogo.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88545" y="5206607"/>
            <a:ext cx="2481561" cy="620390"/>
          </a:xfrm>
          <a:prstGeom prst="rect">
            <a:avLst/>
          </a:prstGeom>
        </p:spPr>
      </p:pic>
      <p:pic>
        <p:nvPicPr>
          <p:cNvPr id="10" name="Picture 9" descr="shutterstock_219235912.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2045597"/>
            <a:ext cx="9144000" cy="2568954"/>
          </a:xfrm>
          <a:prstGeom prst="rect">
            <a:avLst/>
          </a:prstGeom>
        </p:spPr>
      </p:pic>
      <p:sp>
        <p:nvSpPr>
          <p:cNvPr id="11" name="Rectangle 10"/>
          <p:cNvSpPr/>
          <p:nvPr userDrawn="1"/>
        </p:nvSpPr>
        <p:spPr>
          <a:xfrm>
            <a:off x="0" y="4614551"/>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244229" y="205101"/>
            <a:ext cx="8655929" cy="1180465"/>
          </a:xfrm>
        </p:spPr>
        <p:txBody>
          <a:bodyPr anchor="b" anchorCtr="0">
            <a:noAutofit/>
          </a:bodyPr>
          <a:lstStyle>
            <a:lvl1pPr algn="l">
              <a:lnSpc>
                <a:spcPct val="80000"/>
              </a:lnSpc>
              <a:defRPr sz="3200" b="1" i="0" cap="all">
                <a:solidFill>
                  <a:schemeClr val="accent1"/>
                </a:solidFill>
                <a:latin typeface="Verdana"/>
                <a:cs typeface="Verdana"/>
              </a:defRPr>
            </a:lvl1pPr>
          </a:lstStyle>
          <a:p>
            <a:r>
              <a:rPr lang="en-US" dirty="0"/>
              <a:t>Click to edit Master title style</a:t>
            </a:r>
          </a:p>
        </p:txBody>
      </p:sp>
      <p:sp>
        <p:nvSpPr>
          <p:cNvPr id="15" name="Text Placeholder 2"/>
          <p:cNvSpPr>
            <a:spLocks noGrp="1"/>
          </p:cNvSpPr>
          <p:nvPr>
            <p:ph type="body" idx="1"/>
          </p:nvPr>
        </p:nvSpPr>
        <p:spPr>
          <a:xfrm>
            <a:off x="244229" y="1395516"/>
            <a:ext cx="8655929" cy="650081"/>
          </a:xfrm>
        </p:spPr>
        <p:txBody>
          <a:bodyPr anchor="t" anchorCtr="0"/>
          <a:lstStyle>
            <a:lvl1pPr marL="0" indent="0">
              <a:buNone/>
              <a:defRPr sz="2000" b="0" i="0">
                <a:solidFill>
                  <a:schemeClr val="tx1">
                    <a:tint val="75000"/>
                  </a:schemeClr>
                </a:solidFill>
                <a:latin typeface="Verdana"/>
                <a:cs typeface="Verdan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2" name="Picture 1" descr="PPTmockImageA.pdf"/>
          <p:cNvPicPr>
            <a:picLocks noChangeAspect="1"/>
          </p:cNvPicPr>
          <p:nvPr userDrawn="1"/>
        </p:nvPicPr>
        <p:blipFill rotWithShape="1">
          <a:blip r:embed="rId4">
            <a:extLst>
              <a:ext uri="{28A0092B-C50C-407E-A947-70E740481C1C}">
                <a14:useLocalDpi xmlns:a14="http://schemas.microsoft.com/office/drawing/2010/main" val="0"/>
              </a:ext>
            </a:extLst>
          </a:blip>
          <a:srcRect b="31324"/>
          <a:stretch/>
        </p:blipFill>
        <p:spPr>
          <a:xfrm>
            <a:off x="0" y="2045597"/>
            <a:ext cx="9144000" cy="2568954"/>
          </a:xfrm>
          <a:prstGeom prst="rect">
            <a:avLst/>
          </a:prstGeom>
        </p:spPr>
      </p:pic>
    </p:spTree>
    <p:extLst>
      <p:ext uri="{BB962C8B-B14F-4D97-AF65-F5344CB8AC3E}">
        <p14:creationId xmlns:p14="http://schemas.microsoft.com/office/powerpoint/2010/main" val="4274951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B">
    <p:spTree>
      <p:nvGrpSpPr>
        <p:cNvPr id="1" name=""/>
        <p:cNvGrpSpPr/>
        <p:nvPr/>
      </p:nvGrpSpPr>
      <p:grpSpPr>
        <a:xfrm>
          <a:off x="0" y="0"/>
          <a:ext cx="0" cy="0"/>
          <a:chOff x="0" y="0"/>
          <a:chExt cx="0" cy="0"/>
        </a:xfrm>
      </p:grpSpPr>
      <p:sp>
        <p:nvSpPr>
          <p:cNvPr id="9" name="Rectangle 8"/>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11" name="Text Placeholder 4"/>
          <p:cNvSpPr>
            <a:spLocks noGrp="1"/>
          </p:cNvSpPr>
          <p:nvPr>
            <p:ph type="body" sz="quarter" idx="3"/>
          </p:nvPr>
        </p:nvSpPr>
        <p:spPr>
          <a:xfrm>
            <a:off x="244228" y="1534160"/>
            <a:ext cx="4235082" cy="508000"/>
          </a:xfrm>
        </p:spPr>
        <p:txBody>
          <a:bodyPr anchor="ctr" anchorCtr="0">
            <a:norm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3"/>
          <p:cNvSpPr>
            <a:spLocks noGrp="1"/>
          </p:cNvSpPr>
          <p:nvPr>
            <p:ph type="body" sz="quarter" idx="12"/>
          </p:nvPr>
        </p:nvSpPr>
        <p:spPr>
          <a:xfrm>
            <a:off x="244228" y="2164080"/>
            <a:ext cx="4235082" cy="309880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3"/>
          <p:cNvSpPr>
            <a:spLocks noGrp="1"/>
          </p:cNvSpPr>
          <p:nvPr>
            <p:ph type="pic" sz="quarter" idx="13"/>
          </p:nvPr>
        </p:nvSpPr>
        <p:spPr>
          <a:xfrm>
            <a:off x="4661619" y="1534160"/>
            <a:ext cx="4171669" cy="3728720"/>
          </a:xfrm>
        </p:spPr>
        <p:txBody>
          <a:bodyPr/>
          <a:lstStyle/>
          <a:p>
            <a:r>
              <a:rPr lang="en-US"/>
              <a:t>Drag picture to placeholder or click icon to add</a:t>
            </a:r>
          </a:p>
        </p:txBody>
      </p:sp>
      <p:sp>
        <p:nvSpPr>
          <p:cNvPr id="14" name="TextBox 13"/>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15"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6"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4181816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Rectangle 8"/>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4" name="Picture Placeholder 3"/>
          <p:cNvSpPr>
            <a:spLocks noGrp="1"/>
          </p:cNvSpPr>
          <p:nvPr>
            <p:ph type="pic" sz="quarter" idx="13"/>
          </p:nvPr>
        </p:nvSpPr>
        <p:spPr>
          <a:xfrm>
            <a:off x="244229" y="1534160"/>
            <a:ext cx="2697233" cy="3728720"/>
          </a:xfrm>
        </p:spPr>
        <p:txBody>
          <a:bodyPr/>
          <a:lstStyle/>
          <a:p>
            <a:r>
              <a:rPr lang="en-US"/>
              <a:t>Drag picture to placeholder or click icon to add</a:t>
            </a:r>
          </a:p>
        </p:txBody>
      </p:sp>
      <p:sp>
        <p:nvSpPr>
          <p:cNvPr id="10" name="Text Placeholder 23"/>
          <p:cNvSpPr>
            <a:spLocks noGrp="1"/>
          </p:cNvSpPr>
          <p:nvPr>
            <p:ph type="body" sz="quarter" idx="14"/>
          </p:nvPr>
        </p:nvSpPr>
        <p:spPr>
          <a:xfrm>
            <a:off x="6187438" y="1534160"/>
            <a:ext cx="2712720" cy="372872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3"/>
          <p:cNvSpPr>
            <a:spLocks noGrp="1"/>
          </p:cNvSpPr>
          <p:nvPr>
            <p:ph type="body" sz="quarter" idx="15"/>
          </p:nvPr>
        </p:nvSpPr>
        <p:spPr>
          <a:xfrm>
            <a:off x="3208090" y="1534160"/>
            <a:ext cx="2712720" cy="372872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13"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5"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2108255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Rectangle 8"/>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15" name="Text Placeholder 4"/>
          <p:cNvSpPr>
            <a:spLocks noGrp="1"/>
          </p:cNvSpPr>
          <p:nvPr>
            <p:ph type="body" sz="quarter" idx="16"/>
          </p:nvPr>
        </p:nvSpPr>
        <p:spPr>
          <a:xfrm>
            <a:off x="6187438" y="1534160"/>
            <a:ext cx="2712720" cy="529376"/>
          </a:xfrm>
        </p:spPr>
        <p:txBody>
          <a:bodyPr anchor="ctr" anchorCtr="0">
            <a:no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4"/>
          <p:cNvSpPr>
            <a:spLocks noGrp="1"/>
          </p:cNvSpPr>
          <p:nvPr>
            <p:ph type="body" sz="quarter" idx="17"/>
          </p:nvPr>
        </p:nvSpPr>
        <p:spPr>
          <a:xfrm>
            <a:off x="3208090" y="1534160"/>
            <a:ext cx="2712720" cy="529376"/>
          </a:xfrm>
        </p:spPr>
        <p:txBody>
          <a:bodyPr anchor="ctr" anchorCtr="0">
            <a:no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Picture Placeholder 3"/>
          <p:cNvSpPr>
            <a:spLocks noGrp="1"/>
          </p:cNvSpPr>
          <p:nvPr>
            <p:ph type="pic" sz="quarter" idx="13"/>
          </p:nvPr>
        </p:nvSpPr>
        <p:spPr>
          <a:xfrm>
            <a:off x="244229" y="1534160"/>
            <a:ext cx="2697233" cy="3728720"/>
          </a:xfrm>
        </p:spPr>
        <p:txBody>
          <a:bodyPr/>
          <a:lstStyle/>
          <a:p>
            <a:r>
              <a:rPr lang="en-US"/>
              <a:t>Drag picture to placeholder or click icon to add</a:t>
            </a:r>
            <a:endParaRPr lang="en-US" dirty="0"/>
          </a:p>
        </p:txBody>
      </p:sp>
      <p:sp>
        <p:nvSpPr>
          <p:cNvPr id="22" name="Text Placeholder 23"/>
          <p:cNvSpPr>
            <a:spLocks noGrp="1"/>
          </p:cNvSpPr>
          <p:nvPr>
            <p:ph type="body" sz="quarter" idx="14"/>
          </p:nvPr>
        </p:nvSpPr>
        <p:spPr>
          <a:xfrm>
            <a:off x="6187438" y="2235200"/>
            <a:ext cx="2712720" cy="302768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3"/>
          <p:cNvSpPr>
            <a:spLocks noGrp="1"/>
          </p:cNvSpPr>
          <p:nvPr>
            <p:ph type="body" sz="quarter" idx="15"/>
          </p:nvPr>
        </p:nvSpPr>
        <p:spPr>
          <a:xfrm>
            <a:off x="3208090" y="2235200"/>
            <a:ext cx="2712720" cy="302768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12"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3"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1329992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9" name="Rectangle 8"/>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19" name="Picture Placeholder 3"/>
          <p:cNvSpPr>
            <a:spLocks noGrp="1"/>
          </p:cNvSpPr>
          <p:nvPr>
            <p:ph type="pic" sz="quarter" idx="13"/>
          </p:nvPr>
        </p:nvSpPr>
        <p:spPr>
          <a:xfrm>
            <a:off x="244229" y="1534160"/>
            <a:ext cx="2697233" cy="1259840"/>
          </a:xfrm>
        </p:spPr>
        <p:txBody>
          <a:bodyPr/>
          <a:lstStyle/>
          <a:p>
            <a:r>
              <a:rPr lang="en-US"/>
              <a:t>Drag picture to placeholder or click icon to add</a:t>
            </a:r>
          </a:p>
        </p:txBody>
      </p:sp>
      <p:sp>
        <p:nvSpPr>
          <p:cNvPr id="22" name="Text Placeholder 23"/>
          <p:cNvSpPr>
            <a:spLocks noGrp="1"/>
          </p:cNvSpPr>
          <p:nvPr>
            <p:ph type="body" sz="quarter" idx="16"/>
          </p:nvPr>
        </p:nvSpPr>
        <p:spPr>
          <a:xfrm>
            <a:off x="244228" y="2926080"/>
            <a:ext cx="2712720" cy="233680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Picture Placeholder 3"/>
          <p:cNvSpPr>
            <a:spLocks noGrp="1"/>
          </p:cNvSpPr>
          <p:nvPr>
            <p:ph type="pic" sz="quarter" idx="17"/>
          </p:nvPr>
        </p:nvSpPr>
        <p:spPr>
          <a:xfrm>
            <a:off x="3215834" y="1534160"/>
            <a:ext cx="2697233" cy="1259840"/>
          </a:xfrm>
        </p:spPr>
        <p:txBody>
          <a:bodyPr/>
          <a:lstStyle/>
          <a:p>
            <a:r>
              <a:rPr lang="en-US"/>
              <a:t>Drag picture to placeholder or click icon to add</a:t>
            </a:r>
          </a:p>
        </p:txBody>
      </p:sp>
      <p:sp>
        <p:nvSpPr>
          <p:cNvPr id="26" name="Text Placeholder 23"/>
          <p:cNvSpPr>
            <a:spLocks noGrp="1"/>
          </p:cNvSpPr>
          <p:nvPr>
            <p:ph type="body" sz="quarter" idx="18"/>
          </p:nvPr>
        </p:nvSpPr>
        <p:spPr>
          <a:xfrm>
            <a:off x="3215834" y="2926080"/>
            <a:ext cx="2712720" cy="233680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Picture Placeholder 3"/>
          <p:cNvSpPr>
            <a:spLocks noGrp="1"/>
          </p:cNvSpPr>
          <p:nvPr>
            <p:ph type="pic" sz="quarter" idx="19"/>
          </p:nvPr>
        </p:nvSpPr>
        <p:spPr>
          <a:xfrm>
            <a:off x="6187439" y="1534160"/>
            <a:ext cx="2697233" cy="1259840"/>
          </a:xfrm>
        </p:spPr>
        <p:txBody>
          <a:bodyPr/>
          <a:lstStyle/>
          <a:p>
            <a:r>
              <a:rPr lang="en-US"/>
              <a:t>Drag picture to placeholder or click icon to add</a:t>
            </a:r>
          </a:p>
        </p:txBody>
      </p:sp>
      <p:sp>
        <p:nvSpPr>
          <p:cNvPr id="29" name="Text Placeholder 23"/>
          <p:cNvSpPr>
            <a:spLocks noGrp="1"/>
          </p:cNvSpPr>
          <p:nvPr>
            <p:ph type="body" sz="quarter" idx="20"/>
          </p:nvPr>
        </p:nvSpPr>
        <p:spPr>
          <a:xfrm>
            <a:off x="6187438" y="2926080"/>
            <a:ext cx="2712720" cy="233680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16"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8"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301333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9" name="Rectangle 8"/>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13" name="Picture Placeholder 3"/>
          <p:cNvSpPr>
            <a:spLocks noGrp="1"/>
          </p:cNvSpPr>
          <p:nvPr>
            <p:ph type="pic" sz="quarter" idx="13"/>
          </p:nvPr>
        </p:nvSpPr>
        <p:spPr>
          <a:xfrm>
            <a:off x="244229" y="1534160"/>
            <a:ext cx="2697233" cy="1259840"/>
          </a:xfrm>
        </p:spPr>
        <p:txBody>
          <a:bodyPr/>
          <a:lstStyle/>
          <a:p>
            <a:r>
              <a:rPr lang="en-US"/>
              <a:t>Drag picture to placeholder or click icon to add</a:t>
            </a:r>
          </a:p>
        </p:txBody>
      </p:sp>
      <p:sp>
        <p:nvSpPr>
          <p:cNvPr id="16" name="Picture Placeholder 3"/>
          <p:cNvSpPr>
            <a:spLocks noGrp="1"/>
          </p:cNvSpPr>
          <p:nvPr>
            <p:ph type="pic" sz="quarter" idx="17"/>
          </p:nvPr>
        </p:nvSpPr>
        <p:spPr>
          <a:xfrm>
            <a:off x="3231321" y="1534160"/>
            <a:ext cx="2697233" cy="1259840"/>
          </a:xfrm>
        </p:spPr>
        <p:txBody>
          <a:bodyPr/>
          <a:lstStyle/>
          <a:p>
            <a:r>
              <a:rPr lang="en-US"/>
              <a:t>Drag picture to placeholder or click icon to add</a:t>
            </a:r>
          </a:p>
        </p:txBody>
      </p:sp>
      <p:sp>
        <p:nvSpPr>
          <p:cNvPr id="20" name="Picture Placeholder 3"/>
          <p:cNvSpPr>
            <a:spLocks noGrp="1"/>
          </p:cNvSpPr>
          <p:nvPr>
            <p:ph type="pic" sz="quarter" idx="19"/>
          </p:nvPr>
        </p:nvSpPr>
        <p:spPr>
          <a:xfrm>
            <a:off x="6187439" y="1534160"/>
            <a:ext cx="2697233" cy="1259840"/>
          </a:xfrm>
        </p:spPr>
        <p:txBody>
          <a:bodyPr/>
          <a:lstStyle/>
          <a:p>
            <a:r>
              <a:rPr lang="en-US"/>
              <a:t>Drag picture to placeholder or click icon to add</a:t>
            </a:r>
          </a:p>
        </p:txBody>
      </p:sp>
      <p:sp>
        <p:nvSpPr>
          <p:cNvPr id="23" name="Text Placeholder 4"/>
          <p:cNvSpPr>
            <a:spLocks noGrp="1"/>
          </p:cNvSpPr>
          <p:nvPr>
            <p:ph type="body" sz="quarter" idx="21"/>
          </p:nvPr>
        </p:nvSpPr>
        <p:spPr>
          <a:xfrm>
            <a:off x="244229" y="2866176"/>
            <a:ext cx="2712720" cy="442488"/>
          </a:xfrm>
        </p:spPr>
        <p:txBody>
          <a:bodyPr anchor="ctr" anchorCtr="0">
            <a:no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4"/>
          <p:cNvSpPr>
            <a:spLocks noGrp="1"/>
          </p:cNvSpPr>
          <p:nvPr>
            <p:ph type="body" sz="quarter" idx="22"/>
          </p:nvPr>
        </p:nvSpPr>
        <p:spPr>
          <a:xfrm>
            <a:off x="3228863" y="2866176"/>
            <a:ext cx="2712720" cy="442488"/>
          </a:xfrm>
        </p:spPr>
        <p:txBody>
          <a:bodyPr anchor="ctr" anchorCtr="0">
            <a:no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Text Placeholder 4"/>
          <p:cNvSpPr>
            <a:spLocks noGrp="1"/>
          </p:cNvSpPr>
          <p:nvPr>
            <p:ph type="body" sz="quarter" idx="23"/>
          </p:nvPr>
        </p:nvSpPr>
        <p:spPr>
          <a:xfrm>
            <a:off x="6187439" y="2866176"/>
            <a:ext cx="2712720" cy="442488"/>
          </a:xfrm>
        </p:spPr>
        <p:txBody>
          <a:bodyPr anchor="ctr" anchorCtr="0">
            <a:no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Text Placeholder 23"/>
          <p:cNvSpPr>
            <a:spLocks noGrp="1"/>
          </p:cNvSpPr>
          <p:nvPr>
            <p:ph type="body" sz="quarter" idx="24"/>
          </p:nvPr>
        </p:nvSpPr>
        <p:spPr>
          <a:xfrm>
            <a:off x="244228" y="3383280"/>
            <a:ext cx="2712720" cy="187960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23"/>
          <p:cNvSpPr>
            <a:spLocks noGrp="1"/>
          </p:cNvSpPr>
          <p:nvPr>
            <p:ph type="body" sz="quarter" idx="25"/>
          </p:nvPr>
        </p:nvSpPr>
        <p:spPr>
          <a:xfrm>
            <a:off x="3215834" y="3383280"/>
            <a:ext cx="2712720" cy="187960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23"/>
          <p:cNvSpPr>
            <a:spLocks noGrp="1"/>
          </p:cNvSpPr>
          <p:nvPr>
            <p:ph type="body" sz="quarter" idx="26"/>
          </p:nvPr>
        </p:nvSpPr>
        <p:spPr>
          <a:xfrm>
            <a:off x="6187438" y="3383280"/>
            <a:ext cx="2712720" cy="187960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18"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9"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2953926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5" name="Picture Placeholder 3"/>
          <p:cNvSpPr>
            <a:spLocks noGrp="1"/>
          </p:cNvSpPr>
          <p:nvPr>
            <p:ph type="pic" sz="quarter" idx="13"/>
          </p:nvPr>
        </p:nvSpPr>
        <p:spPr>
          <a:xfrm>
            <a:off x="244228" y="1534160"/>
            <a:ext cx="4218915" cy="1259840"/>
          </a:xfrm>
        </p:spPr>
        <p:txBody>
          <a:bodyPr/>
          <a:lstStyle/>
          <a:p>
            <a:r>
              <a:rPr lang="en-US"/>
              <a:t>Drag picture to placeholder or click icon to add</a:t>
            </a:r>
          </a:p>
        </p:txBody>
      </p:sp>
      <p:sp>
        <p:nvSpPr>
          <p:cNvPr id="8" name="Text Placeholder 4"/>
          <p:cNvSpPr>
            <a:spLocks noGrp="1"/>
          </p:cNvSpPr>
          <p:nvPr>
            <p:ph type="body" sz="quarter" idx="21"/>
          </p:nvPr>
        </p:nvSpPr>
        <p:spPr>
          <a:xfrm>
            <a:off x="244228" y="2866176"/>
            <a:ext cx="4218915" cy="442488"/>
          </a:xfrm>
        </p:spPr>
        <p:txBody>
          <a:bodyPr anchor="ctr" anchorCtr="0">
            <a:no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23"/>
          <p:cNvSpPr>
            <a:spLocks noGrp="1"/>
          </p:cNvSpPr>
          <p:nvPr>
            <p:ph type="body" sz="quarter" idx="24"/>
          </p:nvPr>
        </p:nvSpPr>
        <p:spPr>
          <a:xfrm>
            <a:off x="244227" y="3383280"/>
            <a:ext cx="4218915" cy="187960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Box 13"/>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15"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6"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
        <p:nvSpPr>
          <p:cNvPr id="20" name="Picture Placeholder 3"/>
          <p:cNvSpPr>
            <a:spLocks noGrp="1"/>
          </p:cNvSpPr>
          <p:nvPr>
            <p:ph type="pic" sz="quarter" idx="25"/>
          </p:nvPr>
        </p:nvSpPr>
        <p:spPr>
          <a:xfrm>
            <a:off x="4681244" y="1534160"/>
            <a:ext cx="4218915" cy="1259840"/>
          </a:xfrm>
        </p:spPr>
        <p:txBody>
          <a:bodyPr/>
          <a:lstStyle/>
          <a:p>
            <a:r>
              <a:rPr lang="en-US"/>
              <a:t>Drag picture to placeholder or click icon to add</a:t>
            </a:r>
          </a:p>
        </p:txBody>
      </p:sp>
      <p:sp>
        <p:nvSpPr>
          <p:cNvPr id="21" name="Text Placeholder 4"/>
          <p:cNvSpPr>
            <a:spLocks noGrp="1"/>
          </p:cNvSpPr>
          <p:nvPr>
            <p:ph type="body" sz="quarter" idx="26"/>
          </p:nvPr>
        </p:nvSpPr>
        <p:spPr>
          <a:xfrm>
            <a:off x="4681244" y="2866176"/>
            <a:ext cx="4218915" cy="442488"/>
          </a:xfrm>
        </p:spPr>
        <p:txBody>
          <a:bodyPr anchor="ctr" anchorCtr="0">
            <a:no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23"/>
          <p:cNvSpPr>
            <a:spLocks noGrp="1"/>
          </p:cNvSpPr>
          <p:nvPr>
            <p:ph type="body" sz="quarter" idx="27"/>
          </p:nvPr>
        </p:nvSpPr>
        <p:spPr>
          <a:xfrm>
            <a:off x="4681243" y="3383280"/>
            <a:ext cx="4218915" cy="187960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0700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5" name="Picture Placeholder 3"/>
          <p:cNvSpPr>
            <a:spLocks noGrp="1"/>
          </p:cNvSpPr>
          <p:nvPr>
            <p:ph type="pic" sz="quarter" idx="13"/>
          </p:nvPr>
        </p:nvSpPr>
        <p:spPr>
          <a:xfrm>
            <a:off x="244229" y="1534160"/>
            <a:ext cx="4218915" cy="1767588"/>
          </a:xfrm>
        </p:spPr>
        <p:txBody>
          <a:bodyPr/>
          <a:lstStyle/>
          <a:p>
            <a:r>
              <a:rPr lang="en-US"/>
              <a:t>Drag picture to placeholder or click icon to add</a:t>
            </a:r>
          </a:p>
        </p:txBody>
      </p:sp>
      <p:sp>
        <p:nvSpPr>
          <p:cNvPr id="7" name="Text Placeholder 23"/>
          <p:cNvSpPr>
            <a:spLocks noGrp="1"/>
          </p:cNvSpPr>
          <p:nvPr>
            <p:ph type="body" sz="quarter" idx="24"/>
          </p:nvPr>
        </p:nvSpPr>
        <p:spPr>
          <a:xfrm>
            <a:off x="244227" y="3383280"/>
            <a:ext cx="4218915" cy="187960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9"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0"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
        <p:nvSpPr>
          <p:cNvPr id="11" name="Picture Placeholder 3"/>
          <p:cNvSpPr>
            <a:spLocks noGrp="1"/>
          </p:cNvSpPr>
          <p:nvPr>
            <p:ph type="pic" sz="quarter" idx="25"/>
          </p:nvPr>
        </p:nvSpPr>
        <p:spPr>
          <a:xfrm>
            <a:off x="4681244" y="1534160"/>
            <a:ext cx="4218915" cy="1767588"/>
          </a:xfrm>
        </p:spPr>
        <p:txBody>
          <a:bodyPr/>
          <a:lstStyle/>
          <a:p>
            <a:r>
              <a:rPr lang="en-US"/>
              <a:t>Drag picture to placeholder or click icon to add</a:t>
            </a:r>
          </a:p>
        </p:txBody>
      </p:sp>
      <p:sp>
        <p:nvSpPr>
          <p:cNvPr id="13" name="Text Placeholder 23"/>
          <p:cNvSpPr>
            <a:spLocks noGrp="1"/>
          </p:cNvSpPr>
          <p:nvPr>
            <p:ph type="body" sz="quarter" idx="27"/>
          </p:nvPr>
        </p:nvSpPr>
        <p:spPr>
          <a:xfrm>
            <a:off x="4681243" y="3383280"/>
            <a:ext cx="4218915" cy="187960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52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9" name="Rectangle 8"/>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10" name="Picture Placeholder 8"/>
          <p:cNvSpPr>
            <a:spLocks noGrp="1"/>
          </p:cNvSpPr>
          <p:nvPr>
            <p:ph type="pic" sz="quarter" idx="11"/>
          </p:nvPr>
        </p:nvSpPr>
        <p:spPr>
          <a:xfrm>
            <a:off x="5334000" y="1524000"/>
            <a:ext cx="3566158" cy="1869440"/>
          </a:xfrm>
        </p:spPr>
        <p:txBody>
          <a:bodyPr/>
          <a:lstStyle/>
          <a:p>
            <a:r>
              <a:rPr lang="en-US"/>
              <a:t>Drag picture to placeholder or click icon to add</a:t>
            </a:r>
          </a:p>
        </p:txBody>
      </p:sp>
      <p:sp>
        <p:nvSpPr>
          <p:cNvPr id="18" name="Picture Placeholder 8"/>
          <p:cNvSpPr>
            <a:spLocks noGrp="1"/>
          </p:cNvSpPr>
          <p:nvPr>
            <p:ph type="pic" sz="quarter" idx="17"/>
          </p:nvPr>
        </p:nvSpPr>
        <p:spPr>
          <a:xfrm>
            <a:off x="5334000" y="3535680"/>
            <a:ext cx="3566158" cy="1869440"/>
          </a:xfrm>
        </p:spPr>
        <p:txBody>
          <a:bodyPr/>
          <a:lstStyle/>
          <a:p>
            <a:r>
              <a:rPr lang="en-US"/>
              <a:t>Drag picture to placeholder or click icon to add</a:t>
            </a:r>
          </a:p>
        </p:txBody>
      </p:sp>
      <p:sp>
        <p:nvSpPr>
          <p:cNvPr id="21" name="Text Placeholder 2"/>
          <p:cNvSpPr>
            <a:spLocks noGrp="1"/>
          </p:cNvSpPr>
          <p:nvPr>
            <p:ph type="body" idx="18"/>
          </p:nvPr>
        </p:nvSpPr>
        <p:spPr>
          <a:xfrm>
            <a:off x="244354" y="1524000"/>
            <a:ext cx="4896606" cy="592572"/>
          </a:xfrm>
        </p:spPr>
        <p:txBody>
          <a:bodyPr anchor="ctr" anchorCtr="0">
            <a:norm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Text Placeholder 23"/>
          <p:cNvSpPr>
            <a:spLocks noGrp="1"/>
          </p:cNvSpPr>
          <p:nvPr>
            <p:ph type="body" sz="quarter" idx="19"/>
          </p:nvPr>
        </p:nvSpPr>
        <p:spPr>
          <a:xfrm>
            <a:off x="244228" y="2286000"/>
            <a:ext cx="4896732" cy="311912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13"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4"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29766136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9" name="Rectangle 8"/>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12" name="Text Placeholder 2"/>
          <p:cNvSpPr>
            <a:spLocks noGrp="1"/>
          </p:cNvSpPr>
          <p:nvPr>
            <p:ph type="body" idx="1"/>
          </p:nvPr>
        </p:nvSpPr>
        <p:spPr>
          <a:xfrm>
            <a:off x="4001012" y="1524000"/>
            <a:ext cx="4896606" cy="592572"/>
          </a:xfrm>
        </p:spPr>
        <p:txBody>
          <a:bodyPr anchor="ctr" anchorCtr="0">
            <a:norm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3"/>
          <p:cNvSpPr>
            <a:spLocks noGrp="1"/>
          </p:cNvSpPr>
          <p:nvPr>
            <p:ph type="body" sz="quarter" idx="16"/>
          </p:nvPr>
        </p:nvSpPr>
        <p:spPr>
          <a:xfrm>
            <a:off x="4000886" y="2286000"/>
            <a:ext cx="4896732" cy="311912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8"/>
          <p:cNvSpPr>
            <a:spLocks noGrp="1"/>
          </p:cNvSpPr>
          <p:nvPr>
            <p:ph type="pic" sz="quarter" idx="11"/>
          </p:nvPr>
        </p:nvSpPr>
        <p:spPr>
          <a:xfrm>
            <a:off x="245315" y="1524000"/>
            <a:ext cx="3566158" cy="1855915"/>
          </a:xfrm>
        </p:spPr>
        <p:txBody>
          <a:bodyPr/>
          <a:lstStyle/>
          <a:p>
            <a:r>
              <a:rPr lang="en-US"/>
              <a:t>Drag picture to placeholder or click icon to add</a:t>
            </a:r>
          </a:p>
        </p:txBody>
      </p:sp>
      <p:sp>
        <p:nvSpPr>
          <p:cNvPr id="19" name="Picture Placeholder 8"/>
          <p:cNvSpPr>
            <a:spLocks noGrp="1"/>
          </p:cNvSpPr>
          <p:nvPr>
            <p:ph type="pic" sz="quarter" idx="17"/>
          </p:nvPr>
        </p:nvSpPr>
        <p:spPr>
          <a:xfrm>
            <a:off x="245315" y="3549205"/>
            <a:ext cx="3566158" cy="1855915"/>
          </a:xfrm>
        </p:spPr>
        <p:txBody>
          <a:bodyPr/>
          <a:lstStyle/>
          <a:p>
            <a:r>
              <a:rPr lang="en-US"/>
              <a:t>Drag picture to placeholder or click icon to add</a:t>
            </a:r>
          </a:p>
        </p:txBody>
      </p:sp>
      <p:sp>
        <p:nvSpPr>
          <p:cNvPr id="10" name="TextBox 9"/>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14"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5"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436109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9" name="Rectangle 8"/>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12" name="Text Placeholder 2"/>
          <p:cNvSpPr>
            <a:spLocks noGrp="1"/>
          </p:cNvSpPr>
          <p:nvPr>
            <p:ph type="body" idx="1"/>
          </p:nvPr>
        </p:nvSpPr>
        <p:spPr>
          <a:xfrm>
            <a:off x="2235714" y="1524000"/>
            <a:ext cx="6664444" cy="603250"/>
          </a:xfrm>
        </p:spPr>
        <p:txBody>
          <a:bodyPr anchor="ctr" anchorCtr="0">
            <a:norm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3"/>
          <p:cNvSpPr>
            <a:spLocks noGrp="1"/>
          </p:cNvSpPr>
          <p:nvPr>
            <p:ph type="body" sz="quarter" idx="16"/>
          </p:nvPr>
        </p:nvSpPr>
        <p:spPr>
          <a:xfrm>
            <a:off x="2235715" y="2127250"/>
            <a:ext cx="3220581" cy="320675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8"/>
          <p:cNvSpPr>
            <a:spLocks noGrp="1"/>
          </p:cNvSpPr>
          <p:nvPr>
            <p:ph type="pic" sz="quarter" idx="11"/>
          </p:nvPr>
        </p:nvSpPr>
        <p:spPr>
          <a:xfrm>
            <a:off x="244228" y="1524000"/>
            <a:ext cx="1797932" cy="3810000"/>
          </a:xfrm>
        </p:spPr>
        <p:txBody>
          <a:bodyPr/>
          <a:lstStyle/>
          <a:p>
            <a:r>
              <a:rPr lang="en-US"/>
              <a:t>Drag picture to placeholder or click icon to add</a:t>
            </a:r>
          </a:p>
        </p:txBody>
      </p:sp>
      <p:sp>
        <p:nvSpPr>
          <p:cNvPr id="18" name="Text Placeholder 23"/>
          <p:cNvSpPr>
            <a:spLocks noGrp="1"/>
          </p:cNvSpPr>
          <p:nvPr>
            <p:ph type="body" sz="quarter" idx="17"/>
          </p:nvPr>
        </p:nvSpPr>
        <p:spPr>
          <a:xfrm>
            <a:off x="5679577" y="2127250"/>
            <a:ext cx="3220581" cy="320675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Box 13"/>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15"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6"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3561418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pic>
        <p:nvPicPr>
          <p:cNvPr id="3" name="Picture 2" descr="ASCOlogo.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88545" y="5206607"/>
            <a:ext cx="2481561" cy="620390"/>
          </a:xfrm>
          <a:prstGeom prst="rect">
            <a:avLst/>
          </a:prstGeom>
        </p:spPr>
      </p:pic>
      <p:sp>
        <p:nvSpPr>
          <p:cNvPr id="4" name="Rectangle 3"/>
          <p:cNvSpPr/>
          <p:nvPr userDrawn="1"/>
        </p:nvSpPr>
        <p:spPr>
          <a:xfrm>
            <a:off x="0" y="4614551"/>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244229" y="205101"/>
            <a:ext cx="8655929" cy="1180465"/>
          </a:xfrm>
        </p:spPr>
        <p:txBody>
          <a:bodyPr anchor="b" anchorCtr="0">
            <a:noAutofit/>
          </a:bodyPr>
          <a:lstStyle>
            <a:lvl1pPr algn="l">
              <a:lnSpc>
                <a:spcPct val="80000"/>
              </a:lnSpc>
              <a:defRPr sz="3200" b="1" i="0" cap="all">
                <a:solidFill>
                  <a:schemeClr val="accent1"/>
                </a:solidFill>
                <a:latin typeface="Verdana"/>
                <a:cs typeface="Verdana"/>
              </a:defRPr>
            </a:lvl1pPr>
          </a:lstStyle>
          <a:p>
            <a:r>
              <a:rPr lang="en-US"/>
              <a:t>Click to edit Master title style</a:t>
            </a:r>
            <a:endParaRPr lang="en-US" dirty="0"/>
          </a:p>
        </p:txBody>
      </p:sp>
      <p:sp>
        <p:nvSpPr>
          <p:cNvPr id="6" name="Text Placeholder 2"/>
          <p:cNvSpPr>
            <a:spLocks noGrp="1"/>
          </p:cNvSpPr>
          <p:nvPr>
            <p:ph type="body" idx="1"/>
          </p:nvPr>
        </p:nvSpPr>
        <p:spPr>
          <a:xfrm>
            <a:off x="244229" y="1395516"/>
            <a:ext cx="8655929" cy="650081"/>
          </a:xfrm>
        </p:spPr>
        <p:txBody>
          <a:bodyPr anchor="t" anchorCtr="0"/>
          <a:lstStyle>
            <a:lvl1pPr marL="0" indent="0">
              <a:buNone/>
              <a:defRPr sz="2000" b="0" i="0">
                <a:solidFill>
                  <a:schemeClr val="tx1">
                    <a:tint val="75000"/>
                  </a:schemeClr>
                </a:solidFill>
                <a:latin typeface="Verdana"/>
                <a:cs typeface="Verdan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0" name="Picture 9" descr="iStock_000000660034Small - Diopter.jpeg"/>
          <p:cNvPicPr>
            <a:picLocks noChangeAspect="1"/>
          </p:cNvPicPr>
          <p:nvPr userDrawn="1"/>
        </p:nvPicPr>
        <p:blipFill rotWithShape="1">
          <a:blip r:embed="rId3">
            <a:extLst>
              <a:ext uri="{28A0092B-C50C-407E-A947-70E740481C1C}">
                <a14:useLocalDpi xmlns:a14="http://schemas.microsoft.com/office/drawing/2010/main" val="0"/>
              </a:ext>
            </a:extLst>
          </a:blip>
          <a:srcRect t="23268" b="33659"/>
          <a:stretch/>
        </p:blipFill>
        <p:spPr>
          <a:xfrm>
            <a:off x="0" y="2045597"/>
            <a:ext cx="9144000" cy="2602604"/>
          </a:xfrm>
          <a:prstGeom prst="rect">
            <a:avLst/>
          </a:prstGeom>
        </p:spPr>
      </p:pic>
    </p:spTree>
    <p:extLst>
      <p:ext uri="{BB962C8B-B14F-4D97-AF65-F5344CB8AC3E}">
        <p14:creationId xmlns:p14="http://schemas.microsoft.com/office/powerpoint/2010/main" val="2697974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9" name="Rectangle 8"/>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12" name="Text Placeholder 2"/>
          <p:cNvSpPr>
            <a:spLocks noGrp="1"/>
          </p:cNvSpPr>
          <p:nvPr>
            <p:ph type="body" idx="1"/>
          </p:nvPr>
        </p:nvSpPr>
        <p:spPr>
          <a:xfrm>
            <a:off x="244228" y="1524000"/>
            <a:ext cx="6664444" cy="603250"/>
          </a:xfrm>
        </p:spPr>
        <p:txBody>
          <a:bodyPr anchor="ctr" anchorCtr="0">
            <a:norm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Picture Placeholder 8"/>
          <p:cNvSpPr>
            <a:spLocks noGrp="1"/>
          </p:cNvSpPr>
          <p:nvPr>
            <p:ph type="pic" sz="quarter" idx="11"/>
          </p:nvPr>
        </p:nvSpPr>
        <p:spPr>
          <a:xfrm>
            <a:off x="7102979" y="1524000"/>
            <a:ext cx="1797932" cy="3810000"/>
          </a:xfrm>
        </p:spPr>
        <p:txBody>
          <a:bodyPr/>
          <a:lstStyle/>
          <a:p>
            <a:r>
              <a:rPr lang="en-US"/>
              <a:t>Drag picture to placeholder or click icon to add</a:t>
            </a:r>
          </a:p>
        </p:txBody>
      </p:sp>
      <p:sp>
        <p:nvSpPr>
          <p:cNvPr id="16" name="Text Placeholder 23"/>
          <p:cNvSpPr>
            <a:spLocks noGrp="1"/>
          </p:cNvSpPr>
          <p:nvPr>
            <p:ph type="body" sz="quarter" idx="18"/>
          </p:nvPr>
        </p:nvSpPr>
        <p:spPr>
          <a:xfrm>
            <a:off x="244229" y="2127250"/>
            <a:ext cx="3220581" cy="320675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3"/>
          <p:cNvSpPr>
            <a:spLocks noGrp="1"/>
          </p:cNvSpPr>
          <p:nvPr>
            <p:ph type="body" sz="quarter" idx="19"/>
          </p:nvPr>
        </p:nvSpPr>
        <p:spPr>
          <a:xfrm>
            <a:off x="3688091" y="2127250"/>
            <a:ext cx="3220581" cy="320675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13"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5"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4040723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9" name="Rectangle 8"/>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18" name="Text Placeholder 23"/>
          <p:cNvSpPr>
            <a:spLocks noGrp="1"/>
          </p:cNvSpPr>
          <p:nvPr>
            <p:ph type="body" sz="quarter" idx="17"/>
          </p:nvPr>
        </p:nvSpPr>
        <p:spPr>
          <a:xfrm>
            <a:off x="6293557" y="2127250"/>
            <a:ext cx="2606602" cy="3206749"/>
          </a:xfrm>
        </p:spPr>
        <p:txBody>
          <a:bodyPr>
            <a:no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8"/>
          <p:cNvSpPr>
            <a:spLocks noGrp="1"/>
          </p:cNvSpPr>
          <p:nvPr>
            <p:ph type="pic" sz="quarter" idx="11"/>
          </p:nvPr>
        </p:nvSpPr>
        <p:spPr>
          <a:xfrm>
            <a:off x="263429" y="1524000"/>
            <a:ext cx="5832571" cy="3810000"/>
          </a:xfrm>
        </p:spPr>
        <p:txBody>
          <a:bodyPr/>
          <a:lstStyle/>
          <a:p>
            <a:r>
              <a:rPr lang="en-US"/>
              <a:t>Drag picture to placeholder or click icon to add</a:t>
            </a:r>
          </a:p>
        </p:txBody>
      </p:sp>
      <p:sp>
        <p:nvSpPr>
          <p:cNvPr id="15" name="Text Placeholder 2"/>
          <p:cNvSpPr>
            <a:spLocks noGrp="1"/>
          </p:cNvSpPr>
          <p:nvPr>
            <p:ph type="body" idx="1"/>
          </p:nvPr>
        </p:nvSpPr>
        <p:spPr>
          <a:xfrm>
            <a:off x="6293557" y="1524000"/>
            <a:ext cx="2606602" cy="603250"/>
          </a:xfrm>
        </p:spPr>
        <p:txBody>
          <a:bodyPr anchor="b" anchorCtr="0">
            <a:norm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Box 9"/>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12"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3"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3438667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9" name="Rectangle 8"/>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14" name="Picture Placeholder 8"/>
          <p:cNvSpPr>
            <a:spLocks noGrp="1"/>
          </p:cNvSpPr>
          <p:nvPr>
            <p:ph type="pic" sz="quarter" idx="11"/>
          </p:nvPr>
        </p:nvSpPr>
        <p:spPr>
          <a:xfrm>
            <a:off x="3067587" y="1524000"/>
            <a:ext cx="5832571" cy="3810000"/>
          </a:xfrm>
        </p:spPr>
        <p:txBody>
          <a:bodyPr/>
          <a:lstStyle/>
          <a:p>
            <a:r>
              <a:rPr lang="en-US"/>
              <a:t>Drag picture to placeholder or click icon to add</a:t>
            </a:r>
          </a:p>
        </p:txBody>
      </p:sp>
      <p:sp>
        <p:nvSpPr>
          <p:cNvPr id="10" name="Text Placeholder 23"/>
          <p:cNvSpPr>
            <a:spLocks noGrp="1"/>
          </p:cNvSpPr>
          <p:nvPr>
            <p:ph type="body" sz="quarter" idx="17"/>
          </p:nvPr>
        </p:nvSpPr>
        <p:spPr>
          <a:xfrm>
            <a:off x="244229" y="2127250"/>
            <a:ext cx="2606602" cy="3206749"/>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
          </p:nvPr>
        </p:nvSpPr>
        <p:spPr>
          <a:xfrm>
            <a:off x="244229" y="1524000"/>
            <a:ext cx="2606602" cy="603250"/>
          </a:xfrm>
        </p:spPr>
        <p:txBody>
          <a:bodyPr anchor="b" anchorCtr="0">
            <a:norm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Box 12"/>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15"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6"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220214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9" name="Rectangle 8"/>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13" name="Text Placeholder 23"/>
          <p:cNvSpPr>
            <a:spLocks noGrp="1"/>
          </p:cNvSpPr>
          <p:nvPr>
            <p:ph type="body" sz="quarter" idx="16"/>
          </p:nvPr>
        </p:nvSpPr>
        <p:spPr>
          <a:xfrm>
            <a:off x="2191927" y="2007489"/>
            <a:ext cx="6708232" cy="130418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8"/>
          <p:cNvSpPr>
            <a:spLocks noGrp="1"/>
          </p:cNvSpPr>
          <p:nvPr>
            <p:ph type="pic" sz="quarter" idx="11"/>
          </p:nvPr>
        </p:nvSpPr>
        <p:spPr>
          <a:xfrm>
            <a:off x="244229" y="1523999"/>
            <a:ext cx="1797932" cy="1787670"/>
          </a:xfrm>
        </p:spPr>
        <p:txBody>
          <a:bodyPr/>
          <a:lstStyle/>
          <a:p>
            <a:r>
              <a:rPr lang="en-US"/>
              <a:t>Drag picture to placeholder or click icon to add</a:t>
            </a:r>
          </a:p>
        </p:txBody>
      </p:sp>
      <p:sp>
        <p:nvSpPr>
          <p:cNvPr id="22" name="Picture Placeholder 8"/>
          <p:cNvSpPr>
            <a:spLocks noGrp="1"/>
          </p:cNvSpPr>
          <p:nvPr>
            <p:ph type="pic" sz="quarter" idx="18"/>
          </p:nvPr>
        </p:nvSpPr>
        <p:spPr>
          <a:xfrm>
            <a:off x="244228" y="3464069"/>
            <a:ext cx="1797932" cy="1787670"/>
          </a:xfrm>
        </p:spPr>
        <p:txBody>
          <a:bodyPr/>
          <a:lstStyle/>
          <a:p>
            <a:r>
              <a:rPr lang="en-US"/>
              <a:t>Drag picture to placeholder or click icon to add</a:t>
            </a:r>
          </a:p>
        </p:txBody>
      </p:sp>
      <p:sp>
        <p:nvSpPr>
          <p:cNvPr id="10" name="Text Placeholder 2"/>
          <p:cNvSpPr>
            <a:spLocks noGrp="1"/>
          </p:cNvSpPr>
          <p:nvPr>
            <p:ph type="body" idx="1"/>
          </p:nvPr>
        </p:nvSpPr>
        <p:spPr>
          <a:xfrm>
            <a:off x="2191925" y="1532140"/>
            <a:ext cx="6708233" cy="368829"/>
          </a:xfrm>
        </p:spPr>
        <p:txBody>
          <a:bodyPr anchor="t" anchorCtr="0">
            <a:norm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p:cNvSpPr>
            <a:spLocks noGrp="1"/>
          </p:cNvSpPr>
          <p:nvPr>
            <p:ph type="body" idx="20"/>
          </p:nvPr>
        </p:nvSpPr>
        <p:spPr>
          <a:xfrm>
            <a:off x="2191927" y="3472210"/>
            <a:ext cx="6708233" cy="368829"/>
          </a:xfrm>
        </p:spPr>
        <p:txBody>
          <a:bodyPr anchor="t" anchorCtr="0">
            <a:norm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23"/>
          <p:cNvSpPr>
            <a:spLocks noGrp="1"/>
          </p:cNvSpPr>
          <p:nvPr>
            <p:ph type="body" sz="quarter" idx="21"/>
          </p:nvPr>
        </p:nvSpPr>
        <p:spPr>
          <a:xfrm>
            <a:off x="2191929" y="3947559"/>
            <a:ext cx="6708232" cy="1304180"/>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16"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9"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4237887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9" name="Rectangle 8"/>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20" name="Picture Placeholder 8"/>
          <p:cNvSpPr>
            <a:spLocks noGrp="1"/>
          </p:cNvSpPr>
          <p:nvPr>
            <p:ph type="pic" sz="quarter" idx="12"/>
          </p:nvPr>
        </p:nvSpPr>
        <p:spPr>
          <a:xfrm>
            <a:off x="244475" y="1513629"/>
            <a:ext cx="8655683" cy="3871171"/>
          </a:xfrm>
        </p:spPr>
        <p:txBody>
          <a:bodyPr/>
          <a:lstStyle/>
          <a:p>
            <a:r>
              <a:rPr lang="en-US"/>
              <a:t>Drag picture to placeholder or click icon to add</a:t>
            </a:r>
            <a:endParaRPr lang="en-US" dirty="0"/>
          </a:p>
        </p:txBody>
      </p:sp>
      <p:sp>
        <p:nvSpPr>
          <p:cNvPr id="7" name="TextBox 6"/>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8"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0"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1214261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9" name="Rectangle 8"/>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10" name="Picture Placeholder 8"/>
          <p:cNvSpPr>
            <a:spLocks noGrp="1"/>
          </p:cNvSpPr>
          <p:nvPr>
            <p:ph type="pic" sz="quarter" idx="11"/>
          </p:nvPr>
        </p:nvSpPr>
        <p:spPr>
          <a:xfrm>
            <a:off x="244475" y="1524000"/>
            <a:ext cx="8655683" cy="3139440"/>
          </a:xfrm>
        </p:spPr>
        <p:txBody>
          <a:bodyPr/>
          <a:lstStyle/>
          <a:p>
            <a:r>
              <a:rPr lang="en-US"/>
              <a:t>Drag picture to placeholder or click icon to add</a:t>
            </a:r>
          </a:p>
        </p:txBody>
      </p:sp>
      <p:sp>
        <p:nvSpPr>
          <p:cNvPr id="12" name="Text Placeholder 2"/>
          <p:cNvSpPr>
            <a:spLocks noGrp="1"/>
          </p:cNvSpPr>
          <p:nvPr>
            <p:ph type="body" idx="1"/>
          </p:nvPr>
        </p:nvSpPr>
        <p:spPr>
          <a:xfrm>
            <a:off x="244228" y="4825789"/>
            <a:ext cx="8655930" cy="554460"/>
          </a:xfrm>
        </p:spPr>
        <p:txBody>
          <a:bodyPr anchor="t" anchorCtr="0">
            <a:norm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Box 7"/>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13"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4"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26022459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9" name="Rectangle 8"/>
          <p:cNvSpPr/>
          <p:nvPr userDrawn="1"/>
        </p:nvSpPr>
        <p:spPr>
          <a:xfrm>
            <a:off x="0" y="897295"/>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10" name="Picture Placeholder 8"/>
          <p:cNvSpPr>
            <a:spLocks noGrp="1"/>
          </p:cNvSpPr>
          <p:nvPr>
            <p:ph type="pic" sz="quarter" idx="11"/>
          </p:nvPr>
        </p:nvSpPr>
        <p:spPr>
          <a:xfrm>
            <a:off x="244475" y="1524000"/>
            <a:ext cx="4205605" cy="3139440"/>
          </a:xfrm>
        </p:spPr>
        <p:txBody>
          <a:bodyPr/>
          <a:lstStyle/>
          <a:p>
            <a:r>
              <a:rPr lang="en-US"/>
              <a:t>Drag picture to placeholder or click icon to add</a:t>
            </a:r>
          </a:p>
        </p:txBody>
      </p:sp>
      <p:sp>
        <p:nvSpPr>
          <p:cNvPr id="12" name="Text Placeholder 2"/>
          <p:cNvSpPr>
            <a:spLocks noGrp="1"/>
          </p:cNvSpPr>
          <p:nvPr>
            <p:ph type="body" idx="1"/>
          </p:nvPr>
        </p:nvSpPr>
        <p:spPr>
          <a:xfrm>
            <a:off x="244228" y="4762294"/>
            <a:ext cx="4205725" cy="554460"/>
          </a:xfrm>
        </p:spPr>
        <p:txBody>
          <a:bodyPr anchor="t" anchorCtr="0">
            <a:norm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Picture Placeholder 8"/>
          <p:cNvSpPr>
            <a:spLocks noGrp="1"/>
          </p:cNvSpPr>
          <p:nvPr>
            <p:ph type="pic" sz="quarter" idx="12"/>
          </p:nvPr>
        </p:nvSpPr>
        <p:spPr>
          <a:xfrm>
            <a:off x="4694553" y="1524000"/>
            <a:ext cx="4205605" cy="3139440"/>
          </a:xfrm>
        </p:spPr>
        <p:txBody>
          <a:bodyPr/>
          <a:lstStyle/>
          <a:p>
            <a:r>
              <a:rPr lang="en-US"/>
              <a:t>Drag picture to placeholder or click icon to add</a:t>
            </a:r>
          </a:p>
        </p:txBody>
      </p:sp>
      <p:sp>
        <p:nvSpPr>
          <p:cNvPr id="14" name="Text Placeholder 2"/>
          <p:cNvSpPr>
            <a:spLocks noGrp="1"/>
          </p:cNvSpPr>
          <p:nvPr>
            <p:ph type="body" idx="13"/>
          </p:nvPr>
        </p:nvSpPr>
        <p:spPr>
          <a:xfrm>
            <a:off x="4694306" y="4762294"/>
            <a:ext cx="4205725" cy="554460"/>
          </a:xfrm>
        </p:spPr>
        <p:txBody>
          <a:bodyPr anchor="t" anchorCtr="0">
            <a:norm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Box 14"/>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
        <p:nvSpPr>
          <p:cNvPr id="16" name="Title 1"/>
          <p:cNvSpPr>
            <a:spLocks noGrp="1"/>
          </p:cNvSpPr>
          <p:nvPr>
            <p:ph type="title"/>
          </p:nvPr>
        </p:nvSpPr>
        <p:spPr>
          <a:xfrm>
            <a:off x="244229" y="0"/>
            <a:ext cx="8655929" cy="897295"/>
          </a:xfrm>
          <a:ln>
            <a:noFill/>
          </a:ln>
        </p:spPr>
        <p:txBody>
          <a:bodyPr lIns="91440">
            <a:normAutofit/>
          </a:bodyPr>
          <a:lstStyle>
            <a:lvl1pPr algn="l">
              <a:defRPr sz="2800" b="1" i="0">
                <a:solidFill>
                  <a:srgbClr val="129045"/>
                </a:solidFill>
                <a:latin typeface="Verdana"/>
                <a:cs typeface="Verdana"/>
              </a:defRPr>
            </a:lvl1pPr>
          </a:lstStyle>
          <a:p>
            <a:r>
              <a:rPr lang="en-US" dirty="0"/>
              <a:t>Click to edit Master title style</a:t>
            </a:r>
          </a:p>
        </p:txBody>
      </p:sp>
      <p:sp>
        <p:nvSpPr>
          <p:cNvPr id="18" name="Text Placeholder 11"/>
          <p:cNvSpPr>
            <a:spLocks noGrp="1"/>
          </p:cNvSpPr>
          <p:nvPr>
            <p:ph type="body" sz="quarter" idx="10"/>
          </p:nvPr>
        </p:nvSpPr>
        <p:spPr>
          <a:xfrm>
            <a:off x="244228" y="895563"/>
            <a:ext cx="8655929" cy="472255"/>
          </a:xfrm>
        </p:spPr>
        <p:txBody>
          <a:bodyPr anchor="ctr" anchorCtr="0">
            <a:normAutofit/>
          </a:bodyPr>
          <a:lstStyle>
            <a:lvl1pPr marL="0" indent="0">
              <a:buNone/>
              <a:defRPr sz="1600" b="0" i="0">
                <a:solidFill>
                  <a:schemeClr val="bg1"/>
                </a:solidFill>
                <a:latin typeface="Verdana"/>
                <a:cs typeface="Verdana"/>
              </a:defRPr>
            </a:lvl1pPr>
            <a:lvl2pPr marL="457200" indent="0">
              <a:buNone/>
              <a:defRPr b="0" i="0">
                <a:solidFill>
                  <a:schemeClr val="accent6"/>
                </a:solidFill>
                <a:latin typeface="Gotham-Bold"/>
                <a:cs typeface="Gotham-Bold"/>
              </a:defRPr>
            </a:lvl2pPr>
            <a:lvl3pPr marL="914400" indent="0">
              <a:buNone/>
              <a:defRPr b="0" i="0">
                <a:solidFill>
                  <a:schemeClr val="accent6"/>
                </a:solidFill>
                <a:latin typeface="Gotham-Bold"/>
                <a:cs typeface="Gotham-Bold"/>
              </a:defRPr>
            </a:lvl3pPr>
            <a:lvl4pPr marL="1371600" indent="0">
              <a:buNone/>
              <a:defRPr b="0" i="0">
                <a:solidFill>
                  <a:schemeClr val="accent6"/>
                </a:solidFill>
                <a:latin typeface="Gotham-Bold"/>
                <a:cs typeface="Gotham-Bold"/>
              </a:defRPr>
            </a:lvl4pPr>
            <a:lvl5pPr marL="1828800" indent="0">
              <a:buNone/>
              <a:defRPr b="0" i="0">
                <a:solidFill>
                  <a:schemeClr val="accent6"/>
                </a:solidFill>
                <a:latin typeface="Gotham-Bold"/>
                <a:cs typeface="Gotham-Bold"/>
              </a:defRPr>
            </a:lvl5pPr>
          </a:lstStyle>
          <a:p>
            <a:pPr lvl="0"/>
            <a:r>
              <a:rPr lang="en-US" dirty="0"/>
              <a:t>Click to edit Master text styles</a:t>
            </a:r>
          </a:p>
        </p:txBody>
      </p:sp>
    </p:spTree>
    <p:extLst>
      <p:ext uri="{BB962C8B-B14F-4D97-AF65-F5344CB8AC3E}">
        <p14:creationId xmlns:p14="http://schemas.microsoft.com/office/powerpoint/2010/main" val="3913128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44475" y="1362076"/>
            <a:ext cx="8655683" cy="3550152"/>
          </a:xfrm>
        </p:spPr>
        <p:txBody>
          <a:bodyPr/>
          <a:lstStyle/>
          <a:p>
            <a:r>
              <a:rPr lang="en-US"/>
              <a:t>Drag picture to placeholder or click icon to add</a:t>
            </a:r>
          </a:p>
        </p:txBody>
      </p:sp>
      <p:sp>
        <p:nvSpPr>
          <p:cNvPr id="2" name="Title 1"/>
          <p:cNvSpPr>
            <a:spLocks noGrp="1"/>
          </p:cNvSpPr>
          <p:nvPr>
            <p:ph type="title"/>
          </p:nvPr>
        </p:nvSpPr>
        <p:spPr>
          <a:xfrm>
            <a:off x="244229" y="238020"/>
            <a:ext cx="8655929" cy="990600"/>
          </a:xfrm>
        </p:spPr>
        <p:txBody>
          <a:bodyPr anchor="b" anchorCtr="0">
            <a:normAutofit/>
          </a:bodyPr>
          <a:lstStyle>
            <a:lvl1pPr algn="l">
              <a:lnSpc>
                <a:spcPct val="80000"/>
              </a:lnSpc>
              <a:defRPr sz="2800" b="1" i="0">
                <a:solidFill>
                  <a:schemeClr val="accent1"/>
                </a:solidFill>
                <a:latin typeface="Verdana"/>
                <a:cs typeface="Verdana"/>
              </a:defRPr>
            </a:lvl1pPr>
          </a:lstStyle>
          <a:p>
            <a:r>
              <a:rPr lang="en-US" dirty="0"/>
              <a:t>Click to edit Master title style</a:t>
            </a:r>
          </a:p>
        </p:txBody>
      </p:sp>
      <p:sp>
        <p:nvSpPr>
          <p:cNvPr id="4" name="Rectangle 3"/>
          <p:cNvSpPr/>
          <p:nvPr userDrawn="1"/>
        </p:nvSpPr>
        <p:spPr>
          <a:xfrm>
            <a:off x="244229" y="4912227"/>
            <a:ext cx="8655929"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7" name="TextBox 6"/>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Tree>
    <p:extLst>
      <p:ext uri="{BB962C8B-B14F-4D97-AF65-F5344CB8AC3E}">
        <p14:creationId xmlns:p14="http://schemas.microsoft.com/office/powerpoint/2010/main" val="26221137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4229" y="238020"/>
            <a:ext cx="8655929" cy="990600"/>
          </a:xfrm>
        </p:spPr>
        <p:txBody>
          <a:bodyPr anchor="b" anchorCtr="0">
            <a:normAutofit/>
          </a:bodyPr>
          <a:lstStyle>
            <a:lvl1pPr algn="l">
              <a:lnSpc>
                <a:spcPct val="80000"/>
              </a:lnSpc>
              <a:defRPr sz="2800" b="1" i="0">
                <a:solidFill>
                  <a:schemeClr val="accent1"/>
                </a:solidFill>
                <a:latin typeface="Verdana"/>
                <a:cs typeface="Verdana"/>
              </a:defRPr>
            </a:lvl1pPr>
          </a:lstStyle>
          <a:p>
            <a:r>
              <a:rPr lang="en-US"/>
              <a:t>Click to edit Master title style</a:t>
            </a:r>
            <a:endParaRPr lang="en-US" dirty="0"/>
          </a:p>
        </p:txBody>
      </p:sp>
      <p:sp>
        <p:nvSpPr>
          <p:cNvPr id="9" name="Picture Placeholder 8"/>
          <p:cNvSpPr>
            <a:spLocks noGrp="1"/>
          </p:cNvSpPr>
          <p:nvPr>
            <p:ph type="pic" sz="quarter" idx="10"/>
          </p:nvPr>
        </p:nvSpPr>
        <p:spPr>
          <a:xfrm>
            <a:off x="244475" y="1841963"/>
            <a:ext cx="8655683" cy="3070264"/>
          </a:xfrm>
        </p:spPr>
        <p:txBody>
          <a:bodyPr/>
          <a:lstStyle/>
          <a:p>
            <a:r>
              <a:rPr lang="en-US"/>
              <a:t>Drag picture to placeholder or click icon to add</a:t>
            </a:r>
          </a:p>
        </p:txBody>
      </p:sp>
      <p:sp>
        <p:nvSpPr>
          <p:cNvPr id="11" name="Text Placeholder 2"/>
          <p:cNvSpPr>
            <a:spLocks noGrp="1"/>
          </p:cNvSpPr>
          <p:nvPr>
            <p:ph type="body" idx="1"/>
          </p:nvPr>
        </p:nvSpPr>
        <p:spPr>
          <a:xfrm>
            <a:off x="244230" y="1238713"/>
            <a:ext cx="8655930" cy="603250"/>
          </a:xfrm>
        </p:spPr>
        <p:txBody>
          <a:bodyPr anchor="ctr" anchorCtr="0">
            <a:normAutofit/>
          </a:bodyPr>
          <a:lstStyle>
            <a:lvl1pPr marL="0" indent="0">
              <a:buNone/>
              <a:defRPr sz="1600" b="0" i="0">
                <a:solidFill>
                  <a:srgbClr val="7F7F7F"/>
                </a:solidFill>
                <a:latin typeface="Verdana"/>
                <a:cs typeface="Verdan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Rectangle 4"/>
          <p:cNvSpPr/>
          <p:nvPr userDrawn="1"/>
        </p:nvSpPr>
        <p:spPr>
          <a:xfrm>
            <a:off x="244229" y="4912227"/>
            <a:ext cx="8655929"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7" name="TextBox 6"/>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Tree>
    <p:extLst>
      <p:ext uri="{BB962C8B-B14F-4D97-AF65-F5344CB8AC3E}">
        <p14:creationId xmlns:p14="http://schemas.microsoft.com/office/powerpoint/2010/main" val="3946866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4229" y="238020"/>
            <a:ext cx="8655929" cy="990600"/>
          </a:xfrm>
        </p:spPr>
        <p:txBody>
          <a:bodyPr anchor="b" anchorCtr="0">
            <a:normAutofit/>
          </a:bodyPr>
          <a:lstStyle>
            <a:lvl1pPr algn="l">
              <a:lnSpc>
                <a:spcPct val="80000"/>
              </a:lnSpc>
              <a:defRPr sz="2800" b="1" i="0">
                <a:solidFill>
                  <a:schemeClr val="accent1"/>
                </a:solidFill>
                <a:latin typeface="Verdana"/>
                <a:cs typeface="Verdana"/>
              </a:defRPr>
            </a:lvl1pPr>
          </a:lstStyle>
          <a:p>
            <a:r>
              <a:rPr lang="en-US" dirty="0"/>
              <a:t>Click to edit Master title style</a:t>
            </a:r>
          </a:p>
        </p:txBody>
      </p:sp>
      <p:sp>
        <p:nvSpPr>
          <p:cNvPr id="9" name="Picture Placeholder 8"/>
          <p:cNvSpPr>
            <a:spLocks noGrp="1"/>
          </p:cNvSpPr>
          <p:nvPr>
            <p:ph type="pic" sz="quarter" idx="10"/>
          </p:nvPr>
        </p:nvSpPr>
        <p:spPr>
          <a:xfrm>
            <a:off x="244475" y="1362075"/>
            <a:ext cx="8655683" cy="3286782"/>
          </a:xfrm>
        </p:spPr>
        <p:txBody>
          <a:bodyPr/>
          <a:lstStyle/>
          <a:p>
            <a:r>
              <a:rPr lang="en-US"/>
              <a:t>Drag picture to placeholder or click icon to add</a:t>
            </a:r>
          </a:p>
        </p:txBody>
      </p:sp>
      <p:sp>
        <p:nvSpPr>
          <p:cNvPr id="11" name="Text Placeholder 2"/>
          <p:cNvSpPr>
            <a:spLocks noGrp="1"/>
          </p:cNvSpPr>
          <p:nvPr>
            <p:ph type="body" idx="1"/>
          </p:nvPr>
        </p:nvSpPr>
        <p:spPr>
          <a:xfrm>
            <a:off x="244230" y="4786642"/>
            <a:ext cx="8655930" cy="603250"/>
          </a:xfrm>
        </p:spPr>
        <p:txBody>
          <a:bodyPr anchor="t" anchorCtr="0">
            <a:norm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Rectangle 4"/>
          <p:cNvSpPr/>
          <p:nvPr userDrawn="1"/>
        </p:nvSpPr>
        <p:spPr>
          <a:xfrm>
            <a:off x="244229" y="4176284"/>
            <a:ext cx="8655929" cy="472573"/>
          </a:xfrm>
          <a:prstGeom prst="rect">
            <a:avLst/>
          </a:prstGeom>
          <a:solidFill>
            <a:srgbClr val="14468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7" name="TextBox 6"/>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Tree>
    <p:extLst>
      <p:ext uri="{BB962C8B-B14F-4D97-AF65-F5344CB8AC3E}">
        <p14:creationId xmlns:p14="http://schemas.microsoft.com/office/powerpoint/2010/main" val="1669786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C">
    <p:spTree>
      <p:nvGrpSpPr>
        <p:cNvPr id="1" name=""/>
        <p:cNvGrpSpPr/>
        <p:nvPr/>
      </p:nvGrpSpPr>
      <p:grpSpPr>
        <a:xfrm>
          <a:off x="0" y="0"/>
          <a:ext cx="0" cy="0"/>
          <a:chOff x="0" y="0"/>
          <a:chExt cx="0" cy="0"/>
        </a:xfrm>
      </p:grpSpPr>
      <p:pic>
        <p:nvPicPr>
          <p:cNvPr id="3" name="Picture 2" descr="ASCOlogo.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88545" y="5206607"/>
            <a:ext cx="2481561" cy="620390"/>
          </a:xfrm>
          <a:prstGeom prst="rect">
            <a:avLst/>
          </a:prstGeom>
        </p:spPr>
      </p:pic>
      <p:sp>
        <p:nvSpPr>
          <p:cNvPr id="4" name="Rectangle 3"/>
          <p:cNvSpPr/>
          <p:nvPr userDrawn="1"/>
        </p:nvSpPr>
        <p:spPr>
          <a:xfrm>
            <a:off x="0" y="4614551"/>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244229" y="205101"/>
            <a:ext cx="8655929" cy="1180465"/>
          </a:xfrm>
        </p:spPr>
        <p:txBody>
          <a:bodyPr anchor="b" anchorCtr="0">
            <a:noAutofit/>
          </a:bodyPr>
          <a:lstStyle>
            <a:lvl1pPr algn="l">
              <a:lnSpc>
                <a:spcPct val="80000"/>
              </a:lnSpc>
              <a:defRPr sz="3200" b="1" i="0" cap="all">
                <a:solidFill>
                  <a:schemeClr val="accent1"/>
                </a:solidFill>
                <a:latin typeface="Verdana"/>
                <a:cs typeface="Verdana"/>
              </a:defRPr>
            </a:lvl1pPr>
          </a:lstStyle>
          <a:p>
            <a:r>
              <a:rPr lang="en-US" dirty="0"/>
              <a:t>Click to edit Master title style</a:t>
            </a:r>
          </a:p>
        </p:txBody>
      </p:sp>
      <p:sp>
        <p:nvSpPr>
          <p:cNvPr id="6" name="Text Placeholder 2"/>
          <p:cNvSpPr>
            <a:spLocks noGrp="1"/>
          </p:cNvSpPr>
          <p:nvPr>
            <p:ph type="body" idx="1"/>
          </p:nvPr>
        </p:nvSpPr>
        <p:spPr>
          <a:xfrm>
            <a:off x="244229" y="1395516"/>
            <a:ext cx="8655929" cy="650081"/>
          </a:xfrm>
        </p:spPr>
        <p:txBody>
          <a:bodyPr anchor="t" anchorCtr="0"/>
          <a:lstStyle>
            <a:lvl1pPr marL="0" indent="0">
              <a:buNone/>
              <a:defRPr sz="2000" b="0" i="0">
                <a:solidFill>
                  <a:schemeClr val="tx1">
                    <a:tint val="75000"/>
                  </a:schemeClr>
                </a:solidFill>
                <a:latin typeface="Verdana"/>
                <a:cs typeface="Verdan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0" name="Picture 9" descr="StudentDoctor_0019.jpe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2045597"/>
            <a:ext cx="9144000" cy="2602604"/>
          </a:xfrm>
          <a:prstGeom prst="rect">
            <a:avLst/>
          </a:prstGeom>
        </p:spPr>
      </p:pic>
    </p:spTree>
    <p:extLst>
      <p:ext uri="{BB962C8B-B14F-4D97-AF65-F5344CB8AC3E}">
        <p14:creationId xmlns:p14="http://schemas.microsoft.com/office/powerpoint/2010/main" val="3780077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4229" y="238020"/>
            <a:ext cx="8655929" cy="990600"/>
          </a:xfrm>
        </p:spPr>
        <p:txBody>
          <a:bodyPr anchor="b" anchorCtr="0">
            <a:normAutofit/>
          </a:bodyPr>
          <a:lstStyle>
            <a:lvl1pPr algn="l">
              <a:lnSpc>
                <a:spcPct val="80000"/>
              </a:lnSpc>
              <a:defRPr sz="2800" b="1" i="0">
                <a:solidFill>
                  <a:schemeClr val="accent1"/>
                </a:solidFill>
                <a:latin typeface="Verdana"/>
                <a:cs typeface="Verdana"/>
              </a:defRPr>
            </a:lvl1pPr>
          </a:lstStyle>
          <a:p>
            <a:r>
              <a:rPr lang="en-US"/>
              <a:t>Click to edit Master title style</a:t>
            </a:r>
            <a:endParaRPr lang="en-US" dirty="0"/>
          </a:p>
        </p:txBody>
      </p:sp>
      <p:sp>
        <p:nvSpPr>
          <p:cNvPr id="9" name="Picture Placeholder 8"/>
          <p:cNvSpPr>
            <a:spLocks noGrp="1"/>
          </p:cNvSpPr>
          <p:nvPr>
            <p:ph type="pic" sz="quarter" idx="10"/>
          </p:nvPr>
        </p:nvSpPr>
        <p:spPr>
          <a:xfrm>
            <a:off x="244476" y="1362076"/>
            <a:ext cx="5823302" cy="3550152"/>
          </a:xfrm>
        </p:spPr>
        <p:txBody>
          <a:bodyPr/>
          <a:lstStyle/>
          <a:p>
            <a:r>
              <a:rPr lang="en-US"/>
              <a:t>Drag picture to placeholder or click icon to add</a:t>
            </a:r>
          </a:p>
        </p:txBody>
      </p:sp>
      <p:sp>
        <p:nvSpPr>
          <p:cNvPr id="4" name="Text Placeholder 23"/>
          <p:cNvSpPr>
            <a:spLocks noGrp="1"/>
          </p:cNvSpPr>
          <p:nvPr>
            <p:ph type="body" sz="quarter" idx="17"/>
          </p:nvPr>
        </p:nvSpPr>
        <p:spPr>
          <a:xfrm>
            <a:off x="6227704" y="1362075"/>
            <a:ext cx="2672455" cy="4022725"/>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244229" y="4912227"/>
            <a:ext cx="5823549"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7" name="TextBox 6"/>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Tree>
    <p:extLst>
      <p:ext uri="{BB962C8B-B14F-4D97-AF65-F5344CB8AC3E}">
        <p14:creationId xmlns:p14="http://schemas.microsoft.com/office/powerpoint/2010/main" val="21674637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4229" y="238020"/>
            <a:ext cx="8655929" cy="990600"/>
          </a:xfrm>
        </p:spPr>
        <p:txBody>
          <a:bodyPr anchor="b" anchorCtr="0">
            <a:normAutofit/>
          </a:bodyPr>
          <a:lstStyle>
            <a:lvl1pPr algn="l">
              <a:lnSpc>
                <a:spcPct val="80000"/>
              </a:lnSpc>
              <a:defRPr sz="2800" b="1" i="0">
                <a:solidFill>
                  <a:schemeClr val="accent1"/>
                </a:solidFill>
                <a:latin typeface="Verdana"/>
                <a:cs typeface="Verdana"/>
              </a:defRPr>
            </a:lvl1pPr>
          </a:lstStyle>
          <a:p>
            <a:r>
              <a:rPr lang="en-US"/>
              <a:t>Click to edit Master title style</a:t>
            </a:r>
            <a:endParaRPr lang="en-US" dirty="0"/>
          </a:p>
        </p:txBody>
      </p:sp>
      <p:sp>
        <p:nvSpPr>
          <p:cNvPr id="9" name="Picture Placeholder 8"/>
          <p:cNvSpPr>
            <a:spLocks noGrp="1"/>
          </p:cNvSpPr>
          <p:nvPr>
            <p:ph type="pic" sz="quarter" idx="10"/>
          </p:nvPr>
        </p:nvSpPr>
        <p:spPr>
          <a:xfrm>
            <a:off x="244476" y="1362076"/>
            <a:ext cx="5823302" cy="3550152"/>
          </a:xfrm>
        </p:spPr>
        <p:txBody>
          <a:bodyPr/>
          <a:lstStyle/>
          <a:p>
            <a:r>
              <a:rPr lang="en-US"/>
              <a:t>Drag picture to placeholder or click icon to add</a:t>
            </a:r>
          </a:p>
        </p:txBody>
      </p:sp>
      <p:sp>
        <p:nvSpPr>
          <p:cNvPr id="5" name="Text Placeholder 2"/>
          <p:cNvSpPr>
            <a:spLocks noGrp="1"/>
          </p:cNvSpPr>
          <p:nvPr>
            <p:ph type="body" idx="1"/>
          </p:nvPr>
        </p:nvSpPr>
        <p:spPr>
          <a:xfrm>
            <a:off x="6227704" y="1362075"/>
            <a:ext cx="2672455" cy="603250"/>
          </a:xfrm>
        </p:spPr>
        <p:txBody>
          <a:bodyPr anchor="b" anchorCtr="0">
            <a:norm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Rectangle 5"/>
          <p:cNvSpPr/>
          <p:nvPr userDrawn="1"/>
        </p:nvSpPr>
        <p:spPr>
          <a:xfrm>
            <a:off x="244229" y="4912227"/>
            <a:ext cx="5823549"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23"/>
          <p:cNvSpPr>
            <a:spLocks noGrp="1"/>
          </p:cNvSpPr>
          <p:nvPr>
            <p:ph type="body" sz="quarter" idx="17"/>
          </p:nvPr>
        </p:nvSpPr>
        <p:spPr>
          <a:xfrm>
            <a:off x="6227704" y="1965325"/>
            <a:ext cx="2672455" cy="3419475"/>
          </a:xfrm>
        </p:spPr>
        <p:txBody>
          <a:bodyPr>
            <a:normAutofit/>
          </a:bodyPr>
          <a:lstStyle>
            <a:lvl1pPr marL="0" indent="0">
              <a:buClr>
                <a:schemeClr val="accent3"/>
              </a:buClr>
              <a:buNone/>
              <a:defRPr sz="1400" b="0" i="0">
                <a:latin typeface="Arial"/>
                <a:cs typeface="Arial"/>
              </a:defRPr>
            </a:lvl1pPr>
            <a:lvl2pPr>
              <a:buClr>
                <a:schemeClr val="accent3"/>
              </a:buClr>
              <a:defRPr sz="1400" b="0" i="1">
                <a:latin typeface="Arial"/>
                <a:cs typeface="Arial"/>
              </a:defRPr>
            </a:lvl2pPr>
            <a:lvl3pPr>
              <a:buClr>
                <a:schemeClr val="accent3"/>
              </a:buClr>
              <a:defRPr sz="1200" b="0" i="0">
                <a:latin typeface="Arial"/>
                <a:cs typeface="Arial"/>
              </a:defRPr>
            </a:lvl3pPr>
            <a:lvl4pPr>
              <a:buClr>
                <a:schemeClr val="accent3"/>
              </a:buClr>
              <a:defRPr sz="1200" b="0" i="1">
                <a:latin typeface="Arial"/>
                <a:cs typeface="Arial"/>
              </a:defRPr>
            </a:lvl4pPr>
            <a:lvl5pPr>
              <a:buClr>
                <a:schemeClr val="accent3"/>
              </a:buClr>
              <a:defRPr sz="11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10" name="TextBox 9"/>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Tree>
    <p:extLst>
      <p:ext uri="{BB962C8B-B14F-4D97-AF65-F5344CB8AC3E}">
        <p14:creationId xmlns:p14="http://schemas.microsoft.com/office/powerpoint/2010/main" val="24806193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4229" y="238020"/>
            <a:ext cx="8655929" cy="990600"/>
          </a:xfrm>
        </p:spPr>
        <p:txBody>
          <a:bodyPr anchor="b" anchorCtr="0">
            <a:normAutofit/>
          </a:bodyPr>
          <a:lstStyle>
            <a:lvl1pPr algn="l">
              <a:lnSpc>
                <a:spcPct val="80000"/>
              </a:lnSpc>
              <a:defRPr sz="2800" b="1" i="0">
                <a:solidFill>
                  <a:schemeClr val="tx2"/>
                </a:solidFill>
                <a:latin typeface="Verdana"/>
                <a:cs typeface="Verdana"/>
              </a:defRPr>
            </a:lvl1pPr>
          </a:lstStyle>
          <a:p>
            <a:r>
              <a:rPr lang="en-US"/>
              <a:t>Click to edit Master title style</a:t>
            </a:r>
            <a:endParaRPr lang="en-US" dirty="0"/>
          </a:p>
        </p:txBody>
      </p:sp>
      <p:sp>
        <p:nvSpPr>
          <p:cNvPr id="9" name="Picture Placeholder 8"/>
          <p:cNvSpPr>
            <a:spLocks noGrp="1"/>
          </p:cNvSpPr>
          <p:nvPr>
            <p:ph type="pic" sz="quarter" idx="10"/>
          </p:nvPr>
        </p:nvSpPr>
        <p:spPr>
          <a:xfrm>
            <a:off x="244475" y="1362075"/>
            <a:ext cx="8655683" cy="4022725"/>
          </a:xfrm>
        </p:spPr>
        <p:txBody>
          <a:bodyPr/>
          <a:lstStyle/>
          <a:p>
            <a:r>
              <a:rPr lang="en-US"/>
              <a:t>Drag picture to placeholder or click icon to add</a:t>
            </a:r>
          </a:p>
        </p:txBody>
      </p:sp>
      <p:sp>
        <p:nvSpPr>
          <p:cNvPr id="4" name="Rectangle 3"/>
          <p:cNvSpPr/>
          <p:nvPr userDrawn="1"/>
        </p:nvSpPr>
        <p:spPr>
          <a:xfrm>
            <a:off x="244229" y="4912227"/>
            <a:ext cx="8655929" cy="472573"/>
          </a:xfrm>
          <a:prstGeom prst="rect">
            <a:avLst/>
          </a:prstGeom>
          <a:solidFill>
            <a:srgbClr val="FC3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6" name="TextBox 5"/>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Tree>
    <p:extLst>
      <p:ext uri="{BB962C8B-B14F-4D97-AF65-F5344CB8AC3E}">
        <p14:creationId xmlns:p14="http://schemas.microsoft.com/office/powerpoint/2010/main" val="3195331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5" name="Rectangle 4"/>
          <p:cNvSpPr/>
          <p:nvPr userDrawn="1"/>
        </p:nvSpPr>
        <p:spPr>
          <a:xfrm>
            <a:off x="244229" y="4912227"/>
            <a:ext cx="8655929" cy="472573"/>
          </a:xfrm>
          <a:prstGeom prst="rect">
            <a:avLst/>
          </a:prstGeom>
          <a:solidFill>
            <a:srgbClr val="FC3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244229" y="238020"/>
            <a:ext cx="8655929" cy="990600"/>
          </a:xfrm>
        </p:spPr>
        <p:txBody>
          <a:bodyPr anchor="b" anchorCtr="0">
            <a:normAutofit/>
          </a:bodyPr>
          <a:lstStyle>
            <a:lvl1pPr algn="l">
              <a:lnSpc>
                <a:spcPct val="80000"/>
              </a:lnSpc>
              <a:defRPr sz="2800" b="1" i="0">
                <a:solidFill>
                  <a:srgbClr val="1F497D"/>
                </a:solidFill>
                <a:latin typeface="Verdana"/>
                <a:cs typeface="Verdana"/>
              </a:defRPr>
            </a:lvl1pPr>
          </a:lstStyle>
          <a:p>
            <a:r>
              <a:rPr lang="en-US"/>
              <a:t>Click to edit Master title style</a:t>
            </a:r>
            <a:endParaRPr lang="en-US" dirty="0"/>
          </a:p>
        </p:txBody>
      </p:sp>
      <p:sp>
        <p:nvSpPr>
          <p:cNvPr id="7" name="Picture Placeholder 8"/>
          <p:cNvSpPr>
            <a:spLocks noGrp="1"/>
          </p:cNvSpPr>
          <p:nvPr>
            <p:ph type="pic" sz="quarter" idx="10"/>
          </p:nvPr>
        </p:nvSpPr>
        <p:spPr>
          <a:xfrm>
            <a:off x="244475" y="1841963"/>
            <a:ext cx="8655683" cy="3070264"/>
          </a:xfrm>
        </p:spPr>
        <p:txBody>
          <a:bodyPr/>
          <a:lstStyle/>
          <a:p>
            <a:r>
              <a:rPr lang="en-US"/>
              <a:t>Drag picture to placeholder or click icon to add</a:t>
            </a:r>
          </a:p>
        </p:txBody>
      </p:sp>
      <p:sp>
        <p:nvSpPr>
          <p:cNvPr id="8" name="Text Placeholder 2"/>
          <p:cNvSpPr>
            <a:spLocks noGrp="1"/>
          </p:cNvSpPr>
          <p:nvPr>
            <p:ph type="body" idx="1"/>
          </p:nvPr>
        </p:nvSpPr>
        <p:spPr>
          <a:xfrm>
            <a:off x="244230" y="1238713"/>
            <a:ext cx="8655930" cy="603250"/>
          </a:xfrm>
        </p:spPr>
        <p:txBody>
          <a:bodyPr anchor="ctr" anchorCtr="0">
            <a:normAutofit/>
          </a:bodyPr>
          <a:lstStyle>
            <a:lvl1pPr marL="0" indent="0">
              <a:buNone/>
              <a:defRPr sz="1600" b="0" i="0">
                <a:solidFill>
                  <a:srgbClr val="7F7F7F"/>
                </a:solidFill>
                <a:latin typeface="Verdana"/>
                <a:cs typeface="Verdan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9" name="Picture 8"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10" name="TextBox 9"/>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Tree>
    <p:extLst>
      <p:ext uri="{BB962C8B-B14F-4D97-AF65-F5344CB8AC3E}">
        <p14:creationId xmlns:p14="http://schemas.microsoft.com/office/powerpoint/2010/main" val="107574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4229" y="238020"/>
            <a:ext cx="8655929" cy="990600"/>
          </a:xfrm>
        </p:spPr>
        <p:txBody>
          <a:bodyPr anchor="b" anchorCtr="0">
            <a:normAutofit/>
          </a:bodyPr>
          <a:lstStyle>
            <a:lvl1pPr algn="l">
              <a:lnSpc>
                <a:spcPct val="80000"/>
              </a:lnSpc>
              <a:defRPr sz="2800" b="1" i="0">
                <a:solidFill>
                  <a:srgbClr val="1F497D"/>
                </a:solidFill>
                <a:latin typeface="Verdana"/>
                <a:cs typeface="Verdana"/>
              </a:defRPr>
            </a:lvl1pPr>
          </a:lstStyle>
          <a:p>
            <a:r>
              <a:rPr lang="en-US" dirty="0"/>
              <a:t>Click to edit Master title style</a:t>
            </a:r>
          </a:p>
        </p:txBody>
      </p:sp>
      <p:sp>
        <p:nvSpPr>
          <p:cNvPr id="9" name="Picture Placeholder 8"/>
          <p:cNvSpPr>
            <a:spLocks noGrp="1"/>
          </p:cNvSpPr>
          <p:nvPr>
            <p:ph type="pic" sz="quarter" idx="10"/>
          </p:nvPr>
        </p:nvSpPr>
        <p:spPr>
          <a:xfrm>
            <a:off x="244475" y="1362075"/>
            <a:ext cx="8655683" cy="3286782"/>
          </a:xfrm>
        </p:spPr>
        <p:txBody>
          <a:bodyPr/>
          <a:lstStyle/>
          <a:p>
            <a:r>
              <a:rPr lang="en-US"/>
              <a:t>Drag picture to placeholder or click icon to add</a:t>
            </a:r>
          </a:p>
        </p:txBody>
      </p:sp>
      <p:sp>
        <p:nvSpPr>
          <p:cNvPr id="11" name="Text Placeholder 2"/>
          <p:cNvSpPr>
            <a:spLocks noGrp="1"/>
          </p:cNvSpPr>
          <p:nvPr>
            <p:ph type="body" idx="1"/>
          </p:nvPr>
        </p:nvSpPr>
        <p:spPr>
          <a:xfrm>
            <a:off x="244230" y="4786642"/>
            <a:ext cx="8655930" cy="603250"/>
          </a:xfrm>
        </p:spPr>
        <p:txBody>
          <a:bodyPr anchor="t" anchorCtr="0">
            <a:normAutofit/>
          </a:bodyPr>
          <a:lstStyle>
            <a:lvl1pPr marL="0" indent="0">
              <a:buNone/>
              <a:defRPr sz="1600" b="1" i="0">
                <a:solidFill>
                  <a:srgbClr val="7F7F7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Rectangle 4"/>
          <p:cNvSpPr/>
          <p:nvPr userDrawn="1"/>
        </p:nvSpPr>
        <p:spPr>
          <a:xfrm>
            <a:off x="244229" y="4176284"/>
            <a:ext cx="8655929" cy="472573"/>
          </a:xfrm>
          <a:prstGeom prst="rect">
            <a:avLst/>
          </a:prstGeom>
          <a:solidFill>
            <a:srgbClr val="FC3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7" name="TextBox 6"/>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Tree>
    <p:extLst>
      <p:ext uri="{BB962C8B-B14F-4D97-AF65-F5344CB8AC3E}">
        <p14:creationId xmlns:p14="http://schemas.microsoft.com/office/powerpoint/2010/main" val="32639163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5" name="Picture 4" descr="ASCOlogo.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06803" y="2430501"/>
            <a:ext cx="4330394" cy="1082598"/>
          </a:xfrm>
          <a:prstGeom prst="rect">
            <a:avLst/>
          </a:prstGeom>
        </p:spPr>
      </p:pic>
    </p:spTree>
    <p:extLst>
      <p:ext uri="{BB962C8B-B14F-4D97-AF65-F5344CB8AC3E}">
        <p14:creationId xmlns:p14="http://schemas.microsoft.com/office/powerpoint/2010/main" val="41999363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5" name="Picture 4" descr="ASCOlogo.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5348" y="1742046"/>
            <a:ext cx="8515655" cy="2128913"/>
          </a:xfrm>
          <a:prstGeom prst="rect">
            <a:avLst/>
          </a:prstGeom>
        </p:spPr>
      </p:pic>
      <p:sp>
        <p:nvSpPr>
          <p:cNvPr id="6" name="Rectangle 5"/>
          <p:cNvSpPr/>
          <p:nvPr userDrawn="1"/>
        </p:nvSpPr>
        <p:spPr>
          <a:xfrm>
            <a:off x="157480" y="147590"/>
            <a:ext cx="8829040" cy="5648419"/>
          </a:xfrm>
          <a:prstGeom prst="rect">
            <a:avLst/>
          </a:prstGeom>
          <a:solidFill>
            <a:srgbClr val="1290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SCOlogoW.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06802" y="2548280"/>
            <a:ext cx="4330395" cy="811949"/>
          </a:xfrm>
          <a:prstGeom prst="rect">
            <a:avLst/>
          </a:prstGeom>
        </p:spPr>
      </p:pic>
    </p:spTree>
    <p:extLst>
      <p:ext uri="{BB962C8B-B14F-4D97-AF65-F5344CB8AC3E}">
        <p14:creationId xmlns:p14="http://schemas.microsoft.com/office/powerpoint/2010/main" val="2234974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5" name="Picture 4" descr="ASCOlogo.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5348" y="1742046"/>
            <a:ext cx="8515655" cy="2128913"/>
          </a:xfrm>
          <a:prstGeom prst="rect">
            <a:avLst/>
          </a:prstGeom>
        </p:spPr>
      </p:pic>
      <p:sp>
        <p:nvSpPr>
          <p:cNvPr id="6" name="Rectangle 5"/>
          <p:cNvSpPr/>
          <p:nvPr userDrawn="1"/>
        </p:nvSpPr>
        <p:spPr>
          <a:xfrm>
            <a:off x="157480" y="147590"/>
            <a:ext cx="8829040" cy="564841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SCOlogoW.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06802" y="2548280"/>
            <a:ext cx="4330395" cy="811949"/>
          </a:xfrm>
          <a:prstGeom prst="rect">
            <a:avLst/>
          </a:prstGeom>
        </p:spPr>
      </p:pic>
    </p:spTree>
    <p:extLst>
      <p:ext uri="{BB962C8B-B14F-4D97-AF65-F5344CB8AC3E}">
        <p14:creationId xmlns:p14="http://schemas.microsoft.com/office/powerpoint/2010/main" val="17515451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5" name="Picture 4" descr="ASCOlogo.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5348" y="1742046"/>
            <a:ext cx="8515655" cy="2128913"/>
          </a:xfrm>
          <a:prstGeom prst="rect">
            <a:avLst/>
          </a:prstGeom>
        </p:spPr>
      </p:pic>
      <p:sp>
        <p:nvSpPr>
          <p:cNvPr id="6" name="Rectangle 5"/>
          <p:cNvSpPr/>
          <p:nvPr userDrawn="1"/>
        </p:nvSpPr>
        <p:spPr>
          <a:xfrm>
            <a:off x="157480" y="147590"/>
            <a:ext cx="8829040" cy="564841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SCOlogoW.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06802" y="2548280"/>
            <a:ext cx="4330395" cy="811949"/>
          </a:xfrm>
          <a:prstGeom prst="rect">
            <a:avLst/>
          </a:prstGeom>
        </p:spPr>
      </p:pic>
    </p:spTree>
    <p:extLst>
      <p:ext uri="{BB962C8B-B14F-4D97-AF65-F5344CB8AC3E}">
        <p14:creationId xmlns:p14="http://schemas.microsoft.com/office/powerpoint/2010/main" val="17515451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3928F2-9F68-4547-85B5-56CB47FE35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43917B0-4FE1-FC4B-979B-B4661435F6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 xmlns:a16="http://schemas.microsoft.com/office/drawing/2014/main" id="{8BBC19B0-540E-474C-91A6-3597F6D57FB9}"/>
              </a:ext>
            </a:extLst>
          </p:cNvPr>
          <p:cNvSpPr>
            <a:spLocks noGrp="1"/>
          </p:cNvSpPr>
          <p:nvPr>
            <p:ph type="sldNum" sz="quarter" idx="12"/>
          </p:nvPr>
        </p:nvSpPr>
        <p:spPr>
          <a:xfrm>
            <a:off x="4691731" y="5470314"/>
            <a:ext cx="1019995" cy="361143"/>
          </a:xfrm>
        </p:spPr>
        <p:txBody>
          <a:bodyPr/>
          <a:lstStyle/>
          <a:p>
            <a:fld id="{4C9E3075-29B1-1F4E-8364-E6FA98E1C1E2}" type="slidenum">
              <a:rPr lang="en-US" smtClean="0"/>
              <a:t>‹#›</a:t>
            </a:fld>
            <a:endParaRPr lang="en-US"/>
          </a:p>
        </p:txBody>
      </p:sp>
    </p:spTree>
    <p:extLst>
      <p:ext uri="{BB962C8B-B14F-4D97-AF65-F5344CB8AC3E}">
        <p14:creationId xmlns:p14="http://schemas.microsoft.com/office/powerpoint/2010/main" val="394747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Blank Section Header A">
    <p:spTree>
      <p:nvGrpSpPr>
        <p:cNvPr id="1" name=""/>
        <p:cNvGrpSpPr/>
        <p:nvPr/>
      </p:nvGrpSpPr>
      <p:grpSpPr>
        <a:xfrm>
          <a:off x="0" y="0"/>
          <a:ext cx="0" cy="0"/>
          <a:chOff x="0" y="0"/>
          <a:chExt cx="0" cy="0"/>
        </a:xfrm>
      </p:grpSpPr>
      <p:sp>
        <p:nvSpPr>
          <p:cNvPr id="2" name="Title 1"/>
          <p:cNvSpPr>
            <a:spLocks noGrp="1"/>
          </p:cNvSpPr>
          <p:nvPr>
            <p:ph type="title"/>
          </p:nvPr>
        </p:nvSpPr>
        <p:spPr>
          <a:xfrm>
            <a:off x="244230" y="2701509"/>
            <a:ext cx="8655928" cy="1180465"/>
          </a:xfrm>
        </p:spPr>
        <p:txBody>
          <a:bodyPr anchor="b" anchorCtr="0">
            <a:noAutofit/>
          </a:bodyPr>
          <a:lstStyle>
            <a:lvl1pPr algn="l">
              <a:lnSpc>
                <a:spcPct val="80000"/>
              </a:lnSpc>
              <a:defRPr sz="3200" b="1" i="0" cap="all">
                <a:solidFill>
                  <a:schemeClr val="accent1"/>
                </a:solidFill>
                <a:latin typeface="Verdana"/>
                <a:cs typeface="Verdana"/>
              </a:defRPr>
            </a:lvl1pPr>
          </a:lstStyle>
          <a:p>
            <a:r>
              <a:rPr lang="en-US" dirty="0"/>
              <a:t>Click to edit Master title style</a:t>
            </a:r>
          </a:p>
        </p:txBody>
      </p:sp>
      <p:sp>
        <p:nvSpPr>
          <p:cNvPr id="3" name="Text Placeholder 2"/>
          <p:cNvSpPr>
            <a:spLocks noGrp="1"/>
          </p:cNvSpPr>
          <p:nvPr>
            <p:ph type="body" idx="1"/>
          </p:nvPr>
        </p:nvSpPr>
        <p:spPr>
          <a:xfrm>
            <a:off x="244230" y="3891924"/>
            <a:ext cx="8655928" cy="619546"/>
          </a:xfrm>
        </p:spPr>
        <p:txBody>
          <a:bodyPr anchor="t" anchorCtr="0"/>
          <a:lstStyle>
            <a:lvl1pPr marL="0" indent="0">
              <a:buNone/>
              <a:defRPr sz="2000" b="0" i="0">
                <a:solidFill>
                  <a:schemeClr val="tx1">
                    <a:tint val="75000"/>
                  </a:schemeClr>
                </a:solidFill>
                <a:latin typeface="Verdana"/>
                <a:cs typeface="Verdan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Rectangle 6"/>
          <p:cNvSpPr/>
          <p:nvPr userDrawn="1"/>
        </p:nvSpPr>
        <p:spPr>
          <a:xfrm>
            <a:off x="0" y="4614551"/>
            <a:ext cx="9144000" cy="472573"/>
          </a:xfrm>
          <a:prstGeom prst="rect">
            <a:avLst/>
          </a:prstGeom>
          <a:solidFill>
            <a:srgbClr val="1446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10" name="TextBox 9"/>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Tree>
    <p:extLst>
      <p:ext uri="{BB962C8B-B14F-4D97-AF65-F5344CB8AC3E}">
        <p14:creationId xmlns:p14="http://schemas.microsoft.com/office/powerpoint/2010/main" val="33649484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E1F47F-D73D-FC4A-860F-DF2C2FFF89F3}"/>
              </a:ext>
            </a:extLst>
          </p:cNvPr>
          <p:cNvSpPr>
            <a:spLocks noGrp="1"/>
          </p:cNvSpPr>
          <p:nvPr>
            <p:ph type="title"/>
          </p:nvPr>
        </p:nvSpPr>
        <p:spPr>
          <a:xfrm>
            <a:off x="1552755" y="353013"/>
            <a:ext cx="3060809" cy="138684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E8A93218-20BC-1745-849E-C68FDE72B7EA}"/>
              </a:ext>
            </a:extLst>
          </p:cNvPr>
          <p:cNvSpPr>
            <a:spLocks noGrp="1"/>
          </p:cNvSpPr>
          <p:nvPr>
            <p:ph type="pic" idx="1"/>
          </p:nvPr>
        </p:nvSpPr>
        <p:spPr>
          <a:xfrm>
            <a:off x="4798525" y="359893"/>
            <a:ext cx="4071587" cy="468333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 xmlns:a16="http://schemas.microsoft.com/office/drawing/2014/main" id="{EDE6D9F7-E66D-664D-86FF-22295478DF52}"/>
              </a:ext>
            </a:extLst>
          </p:cNvPr>
          <p:cNvSpPr>
            <a:spLocks noGrp="1"/>
          </p:cNvSpPr>
          <p:nvPr>
            <p:ph type="body" sz="half" idx="2"/>
          </p:nvPr>
        </p:nvSpPr>
        <p:spPr>
          <a:xfrm>
            <a:off x="1552755" y="1739853"/>
            <a:ext cx="3060809" cy="330337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 xmlns:a16="http://schemas.microsoft.com/office/drawing/2014/main" id="{F66D8F4F-502D-CD4E-B052-D0CAED8C9CC4}"/>
              </a:ext>
            </a:extLst>
          </p:cNvPr>
          <p:cNvSpPr>
            <a:spLocks noGrp="1"/>
          </p:cNvSpPr>
          <p:nvPr>
            <p:ph type="sldNum" sz="quarter" idx="12"/>
          </p:nvPr>
        </p:nvSpPr>
        <p:spPr/>
        <p:txBody>
          <a:bodyPr/>
          <a:lstStyle/>
          <a:p>
            <a:fld id="{4C9E3075-29B1-1F4E-8364-E6FA98E1C1E2}" type="slidenum">
              <a:rPr lang="en-US" smtClean="0"/>
              <a:t>‹#›</a:t>
            </a:fld>
            <a:endParaRPr lang="en-US"/>
          </a:p>
        </p:txBody>
      </p:sp>
    </p:spTree>
    <p:extLst>
      <p:ext uri="{BB962C8B-B14F-4D97-AF65-F5344CB8AC3E}">
        <p14:creationId xmlns:p14="http://schemas.microsoft.com/office/powerpoint/2010/main" val="279404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Blank Section Header B">
    <p:spTree>
      <p:nvGrpSpPr>
        <p:cNvPr id="1" name=""/>
        <p:cNvGrpSpPr/>
        <p:nvPr/>
      </p:nvGrpSpPr>
      <p:grpSpPr>
        <a:xfrm>
          <a:off x="0" y="0"/>
          <a:ext cx="0" cy="0"/>
          <a:chOff x="0" y="0"/>
          <a:chExt cx="0" cy="0"/>
        </a:xfrm>
      </p:grpSpPr>
      <p:sp>
        <p:nvSpPr>
          <p:cNvPr id="2" name="Title 1"/>
          <p:cNvSpPr>
            <a:spLocks noGrp="1"/>
          </p:cNvSpPr>
          <p:nvPr>
            <p:ph type="title"/>
          </p:nvPr>
        </p:nvSpPr>
        <p:spPr>
          <a:xfrm>
            <a:off x="244230" y="2701509"/>
            <a:ext cx="8655928" cy="1180465"/>
          </a:xfrm>
        </p:spPr>
        <p:txBody>
          <a:bodyPr anchor="b" anchorCtr="0">
            <a:noAutofit/>
          </a:bodyPr>
          <a:lstStyle>
            <a:lvl1pPr algn="l">
              <a:lnSpc>
                <a:spcPct val="80000"/>
              </a:lnSpc>
              <a:defRPr sz="3200" b="1" i="0" cap="all">
                <a:solidFill>
                  <a:srgbClr val="1F497D"/>
                </a:solidFill>
                <a:latin typeface="Verdana"/>
                <a:cs typeface="Verdana"/>
              </a:defRPr>
            </a:lvl1pPr>
          </a:lstStyle>
          <a:p>
            <a:r>
              <a:rPr lang="en-US"/>
              <a:t>Click to edit Master title style</a:t>
            </a:r>
            <a:endParaRPr lang="en-US" dirty="0"/>
          </a:p>
        </p:txBody>
      </p:sp>
      <p:sp>
        <p:nvSpPr>
          <p:cNvPr id="3" name="Text Placeholder 2"/>
          <p:cNvSpPr>
            <a:spLocks noGrp="1"/>
          </p:cNvSpPr>
          <p:nvPr>
            <p:ph type="body" idx="1"/>
          </p:nvPr>
        </p:nvSpPr>
        <p:spPr>
          <a:xfrm>
            <a:off x="244230" y="3891924"/>
            <a:ext cx="8655928" cy="619546"/>
          </a:xfrm>
        </p:spPr>
        <p:txBody>
          <a:bodyPr anchor="t" anchorCtr="0"/>
          <a:lstStyle>
            <a:lvl1pPr marL="0" indent="0">
              <a:buNone/>
              <a:defRPr sz="2000" b="0" i="0">
                <a:solidFill>
                  <a:schemeClr val="tx1">
                    <a:tint val="75000"/>
                  </a:schemeClr>
                </a:solidFill>
                <a:latin typeface="Verdana"/>
                <a:cs typeface="Verdan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Rectangle 6"/>
          <p:cNvSpPr/>
          <p:nvPr userDrawn="1"/>
        </p:nvSpPr>
        <p:spPr>
          <a:xfrm>
            <a:off x="0" y="4614551"/>
            <a:ext cx="9144000" cy="472573"/>
          </a:xfrm>
          <a:prstGeom prst="rect">
            <a:avLst/>
          </a:prstGeom>
          <a:solidFill>
            <a:srgbClr val="FC3F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SCOlogoS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93" y="5653712"/>
            <a:ext cx="446472" cy="167427"/>
          </a:xfrm>
          <a:prstGeom prst="rect">
            <a:avLst/>
          </a:prstGeom>
        </p:spPr>
      </p:pic>
      <p:sp>
        <p:nvSpPr>
          <p:cNvPr id="6" name="TextBox 5"/>
          <p:cNvSpPr txBox="1"/>
          <p:nvPr userDrawn="1"/>
        </p:nvSpPr>
        <p:spPr>
          <a:xfrm>
            <a:off x="8118228" y="5605362"/>
            <a:ext cx="358560" cy="246221"/>
          </a:xfrm>
          <a:prstGeom prst="rect">
            <a:avLst/>
          </a:prstGeom>
          <a:noFill/>
        </p:spPr>
        <p:txBody>
          <a:bodyPr wrap="none" rtlCol="0">
            <a:spAutoFit/>
          </a:bodyPr>
          <a:lstStyle/>
          <a:p>
            <a:fld id="{060AF56F-9718-9645-943F-662032B3D513}" type="slidenum">
              <a:rPr lang="en-US" sz="1000" b="0" i="0" smtClean="0">
                <a:solidFill>
                  <a:schemeClr val="accent6">
                    <a:lumMod val="60000"/>
                    <a:lumOff val="40000"/>
                  </a:schemeClr>
                </a:solidFill>
                <a:latin typeface="Gotham-Book"/>
                <a:cs typeface="Gotham-Book"/>
              </a:rPr>
              <a:t>‹#›</a:t>
            </a:fld>
            <a:endParaRPr lang="en-US" sz="1000" b="0" i="0" dirty="0">
              <a:solidFill>
                <a:schemeClr val="accent6">
                  <a:lumMod val="60000"/>
                  <a:lumOff val="40000"/>
                </a:schemeClr>
              </a:solidFill>
              <a:latin typeface="Gotham-Book"/>
              <a:cs typeface="Gotham-Book"/>
            </a:endParaRPr>
          </a:p>
        </p:txBody>
      </p:sp>
    </p:spTree>
    <p:extLst>
      <p:ext uri="{BB962C8B-B14F-4D97-AF65-F5344CB8AC3E}">
        <p14:creationId xmlns:p14="http://schemas.microsoft.com/office/powerpoint/2010/main" val="168164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Quote A">
    <p:spTree>
      <p:nvGrpSpPr>
        <p:cNvPr id="1" name=""/>
        <p:cNvGrpSpPr/>
        <p:nvPr/>
      </p:nvGrpSpPr>
      <p:grpSpPr>
        <a:xfrm>
          <a:off x="0" y="0"/>
          <a:ext cx="0" cy="0"/>
          <a:chOff x="0" y="0"/>
          <a:chExt cx="0" cy="0"/>
        </a:xfrm>
      </p:grpSpPr>
      <p:pic>
        <p:nvPicPr>
          <p:cNvPr id="2" name="Picture 1" descr="PPTmockImageA.pdf"/>
          <p:cNvPicPr>
            <a:picLocks noChangeAspect="1"/>
          </p:cNvPicPr>
          <p:nvPr userDrawn="1"/>
        </p:nvPicPr>
        <p:blipFill rotWithShape="1">
          <a:blip r:embed="rId2">
            <a:extLst>
              <a:ext uri="{28A0092B-C50C-407E-A947-70E740481C1C}">
                <a14:useLocalDpi xmlns:a14="http://schemas.microsoft.com/office/drawing/2010/main" val="0"/>
              </a:ext>
            </a:extLst>
          </a:blip>
          <a:srcRect l="17798" r="19265"/>
          <a:stretch/>
        </p:blipFill>
        <p:spPr>
          <a:xfrm>
            <a:off x="0" y="0"/>
            <a:ext cx="9144000" cy="5943600"/>
          </a:xfrm>
          <a:prstGeom prst="rect">
            <a:avLst/>
          </a:prstGeom>
        </p:spPr>
      </p:pic>
      <p:sp>
        <p:nvSpPr>
          <p:cNvPr id="3" name="Rectangle 2"/>
          <p:cNvSpPr/>
          <p:nvPr userDrawn="1"/>
        </p:nvSpPr>
        <p:spPr>
          <a:xfrm>
            <a:off x="0" y="0"/>
            <a:ext cx="9144000" cy="5943600"/>
          </a:xfrm>
          <a:prstGeom prst="rect">
            <a:avLst/>
          </a:prstGeom>
          <a:solidFill>
            <a:schemeClr val="tx1">
              <a:lumMod val="50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244230" y="2701509"/>
            <a:ext cx="8655928" cy="1180465"/>
          </a:xfrm>
        </p:spPr>
        <p:txBody>
          <a:bodyPr anchor="b" anchorCtr="0">
            <a:noAutofit/>
          </a:bodyPr>
          <a:lstStyle>
            <a:lvl1pPr algn="l">
              <a:lnSpc>
                <a:spcPct val="80000"/>
              </a:lnSpc>
              <a:defRPr sz="3200" b="1" i="0" cap="all">
                <a:solidFill>
                  <a:schemeClr val="bg1"/>
                </a:solidFill>
                <a:latin typeface="Verdana"/>
                <a:cs typeface="Verdana"/>
              </a:defRPr>
            </a:lvl1pPr>
          </a:lstStyle>
          <a:p>
            <a:r>
              <a:rPr lang="en-US" dirty="0"/>
              <a:t>Click to edit Master title style</a:t>
            </a:r>
          </a:p>
        </p:txBody>
      </p:sp>
      <p:sp>
        <p:nvSpPr>
          <p:cNvPr id="7" name="Text Placeholder 2"/>
          <p:cNvSpPr>
            <a:spLocks noGrp="1"/>
          </p:cNvSpPr>
          <p:nvPr>
            <p:ph type="body" idx="1"/>
          </p:nvPr>
        </p:nvSpPr>
        <p:spPr>
          <a:xfrm>
            <a:off x="244230" y="3891924"/>
            <a:ext cx="8655928" cy="619546"/>
          </a:xfrm>
        </p:spPr>
        <p:txBody>
          <a:bodyPr anchor="t" anchorCtr="0"/>
          <a:lstStyle>
            <a:lvl1pPr marL="0" indent="0">
              <a:buNone/>
              <a:defRPr sz="2000" b="0" i="0">
                <a:solidFill>
                  <a:schemeClr val="bg1"/>
                </a:solidFill>
                <a:latin typeface="Verdana"/>
                <a:cs typeface="Verdan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8" name="Rectangle 7"/>
          <p:cNvSpPr/>
          <p:nvPr userDrawn="1"/>
        </p:nvSpPr>
        <p:spPr>
          <a:xfrm>
            <a:off x="0" y="4614551"/>
            <a:ext cx="9144000" cy="47257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8657381" y="5605362"/>
            <a:ext cx="358560" cy="246221"/>
          </a:xfrm>
          <a:prstGeom prst="rect">
            <a:avLst/>
          </a:prstGeom>
          <a:noFill/>
        </p:spPr>
        <p:txBody>
          <a:bodyPr wrap="none" rtlCol="0">
            <a:spAutoFit/>
          </a:bodyPr>
          <a:lstStyle/>
          <a:p>
            <a:fld id="{060AF56F-9718-9645-943F-662032B3D513}" type="slidenum">
              <a:rPr lang="en-US" sz="1000" b="0" i="0" smtClean="0">
                <a:solidFill>
                  <a:schemeClr val="bg1"/>
                </a:solidFill>
                <a:latin typeface="Gotham-Book"/>
                <a:cs typeface="Gotham-Book"/>
              </a:rPr>
              <a:t>‹#›</a:t>
            </a:fld>
            <a:endParaRPr lang="en-US" sz="1000" b="0" i="0" dirty="0">
              <a:solidFill>
                <a:schemeClr val="bg1"/>
              </a:solidFill>
              <a:latin typeface="Gotham-Book"/>
              <a:cs typeface="Gotham-Book"/>
            </a:endParaRPr>
          </a:p>
        </p:txBody>
      </p:sp>
    </p:spTree>
    <p:extLst>
      <p:ext uri="{BB962C8B-B14F-4D97-AF65-F5344CB8AC3E}">
        <p14:creationId xmlns:p14="http://schemas.microsoft.com/office/powerpoint/2010/main" val="457463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1" name="Picture 10" descr="iStock_000000660034Small - Diopter.jpeg"/>
          <p:cNvPicPr>
            <a:picLocks noChangeAspect="1"/>
          </p:cNvPicPr>
          <p:nvPr userDrawn="1"/>
        </p:nvPicPr>
        <p:blipFill rotWithShape="1">
          <a:blip r:embed="rId2">
            <a:extLst>
              <a:ext uri="{28A0092B-C50C-407E-A947-70E740481C1C}">
                <a14:useLocalDpi xmlns:a14="http://schemas.microsoft.com/office/drawing/2010/main" val="0"/>
              </a:ext>
            </a:extLst>
          </a:blip>
          <a:srcRect t="130" r="9839" b="11182"/>
          <a:stretch/>
        </p:blipFill>
        <p:spPr>
          <a:xfrm>
            <a:off x="0" y="0"/>
            <a:ext cx="9144000" cy="5943600"/>
          </a:xfrm>
          <a:prstGeom prst="rect">
            <a:avLst/>
          </a:prstGeom>
        </p:spPr>
      </p:pic>
      <p:sp>
        <p:nvSpPr>
          <p:cNvPr id="12" name="Rectangle 11"/>
          <p:cNvSpPr/>
          <p:nvPr userDrawn="1"/>
        </p:nvSpPr>
        <p:spPr>
          <a:xfrm>
            <a:off x="0" y="0"/>
            <a:ext cx="9144000" cy="5943600"/>
          </a:xfrm>
          <a:prstGeom prst="rect">
            <a:avLst/>
          </a:prstGeom>
          <a:solidFill>
            <a:schemeClr val="tx1">
              <a:lumMod val="50000"/>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244230" y="2701509"/>
            <a:ext cx="8655928" cy="1180465"/>
          </a:xfrm>
        </p:spPr>
        <p:txBody>
          <a:bodyPr anchor="b" anchorCtr="0">
            <a:noAutofit/>
          </a:bodyPr>
          <a:lstStyle>
            <a:lvl1pPr algn="l">
              <a:lnSpc>
                <a:spcPct val="80000"/>
              </a:lnSpc>
              <a:defRPr sz="3200" b="1" i="0" cap="all">
                <a:solidFill>
                  <a:schemeClr val="bg1"/>
                </a:solidFill>
                <a:latin typeface="Verdana"/>
                <a:cs typeface="Verdana"/>
              </a:defRPr>
            </a:lvl1pPr>
          </a:lstStyle>
          <a:p>
            <a:r>
              <a:rPr lang="en-US" dirty="0"/>
              <a:t>Click to edit Master title style</a:t>
            </a:r>
          </a:p>
        </p:txBody>
      </p:sp>
      <p:sp>
        <p:nvSpPr>
          <p:cNvPr id="6" name="Text Placeholder 2"/>
          <p:cNvSpPr>
            <a:spLocks noGrp="1"/>
          </p:cNvSpPr>
          <p:nvPr>
            <p:ph type="body" idx="1"/>
          </p:nvPr>
        </p:nvSpPr>
        <p:spPr>
          <a:xfrm>
            <a:off x="244230" y="3891924"/>
            <a:ext cx="8655928" cy="619546"/>
          </a:xfrm>
        </p:spPr>
        <p:txBody>
          <a:bodyPr anchor="t" anchorCtr="0"/>
          <a:lstStyle>
            <a:lvl1pPr marL="0" indent="0">
              <a:buNone/>
              <a:defRPr sz="2000" b="0" i="0">
                <a:solidFill>
                  <a:schemeClr val="bg1"/>
                </a:solidFill>
                <a:latin typeface="Verdana"/>
                <a:cs typeface="Verdan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Rectangle 6"/>
          <p:cNvSpPr/>
          <p:nvPr userDrawn="1"/>
        </p:nvSpPr>
        <p:spPr>
          <a:xfrm>
            <a:off x="0" y="4614551"/>
            <a:ext cx="9144000" cy="47257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userDrawn="1"/>
        </p:nvSpPr>
        <p:spPr>
          <a:xfrm>
            <a:off x="8657381" y="5605362"/>
            <a:ext cx="358560" cy="246221"/>
          </a:xfrm>
          <a:prstGeom prst="rect">
            <a:avLst/>
          </a:prstGeom>
          <a:noFill/>
        </p:spPr>
        <p:txBody>
          <a:bodyPr wrap="none" rtlCol="0">
            <a:spAutoFit/>
          </a:bodyPr>
          <a:lstStyle/>
          <a:p>
            <a:fld id="{060AF56F-9718-9645-943F-662032B3D513}" type="slidenum">
              <a:rPr lang="en-US" sz="1000" b="0" i="0" smtClean="0">
                <a:solidFill>
                  <a:schemeClr val="bg1"/>
                </a:solidFill>
                <a:latin typeface="Gotham-Book"/>
                <a:cs typeface="Gotham-Book"/>
              </a:rPr>
              <a:t>‹#›</a:t>
            </a:fld>
            <a:endParaRPr lang="en-US" sz="1000" b="0" i="0" dirty="0">
              <a:solidFill>
                <a:schemeClr val="bg1"/>
              </a:solidFill>
              <a:latin typeface="Gotham-Book"/>
              <a:cs typeface="Gotham-Book"/>
            </a:endParaRPr>
          </a:p>
        </p:txBody>
      </p:sp>
    </p:spTree>
    <p:extLst>
      <p:ext uri="{BB962C8B-B14F-4D97-AF65-F5344CB8AC3E}">
        <p14:creationId xmlns:p14="http://schemas.microsoft.com/office/powerpoint/2010/main" val="1625426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ig Quote A">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6322" y="1925252"/>
            <a:ext cx="7939549" cy="1913042"/>
          </a:xfrm>
        </p:spPr>
        <p:txBody>
          <a:bodyPr anchor="ctr" anchorCtr="0">
            <a:noAutofit/>
          </a:bodyPr>
          <a:lstStyle>
            <a:lvl1pPr algn="l">
              <a:lnSpc>
                <a:spcPct val="80000"/>
              </a:lnSpc>
              <a:defRPr sz="4400" b="1" i="0" cap="all" baseline="0">
                <a:solidFill>
                  <a:schemeClr val="accent1"/>
                </a:solidFill>
                <a:latin typeface="Verdana"/>
                <a:cs typeface="Verdana"/>
              </a:defRPr>
            </a:lvl1pPr>
          </a:lstStyle>
          <a:p>
            <a:r>
              <a:rPr lang="en-US" dirty="0"/>
              <a:t>Click to edit Master title style BIG QUOTE</a:t>
            </a:r>
          </a:p>
        </p:txBody>
      </p:sp>
      <p:sp>
        <p:nvSpPr>
          <p:cNvPr id="5" name="Text Placeholder 2"/>
          <p:cNvSpPr>
            <a:spLocks noGrp="1"/>
          </p:cNvSpPr>
          <p:nvPr>
            <p:ph type="body" sz="quarter" idx="10"/>
          </p:nvPr>
        </p:nvSpPr>
        <p:spPr>
          <a:xfrm>
            <a:off x="606425" y="4056063"/>
            <a:ext cx="7939088" cy="581025"/>
          </a:xfrm>
        </p:spPr>
        <p:txBody>
          <a:bodyPr anchor="ctr" anchorCtr="0"/>
          <a:lstStyle>
            <a:lvl1pPr marL="0" indent="0">
              <a:buNone/>
              <a:defRPr b="0" i="0">
                <a:solidFill>
                  <a:schemeClr val="accent1"/>
                </a:solidFill>
                <a:latin typeface="Verdana"/>
                <a:cs typeface="Verdana"/>
              </a:defRPr>
            </a:lvl1pPr>
          </a:lstStyle>
          <a:p>
            <a:pPr lvl="0"/>
            <a:r>
              <a:rPr lang="en-US" dirty="0"/>
              <a:t>Click to edit Master text styles</a:t>
            </a:r>
          </a:p>
        </p:txBody>
      </p:sp>
    </p:spTree>
    <p:extLst>
      <p:ext uri="{BB962C8B-B14F-4D97-AF65-F5344CB8AC3E}">
        <p14:creationId xmlns:p14="http://schemas.microsoft.com/office/powerpoint/2010/main" val="17079146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4228" y="238020"/>
            <a:ext cx="8442572" cy="990600"/>
          </a:xfrm>
          <a:prstGeom prst="rect">
            <a:avLst/>
          </a:prstGeom>
        </p:spPr>
        <p:txBody>
          <a:bodyPr vert="horz" lIns="91440" tIns="45720" rIns="91440" bIns="45720" rtlCol="0" anchor="b" anchorCtr="0">
            <a:normAutofit/>
          </a:bodyPr>
          <a:lstStyle/>
          <a:p>
            <a:r>
              <a:rPr lang="en-US" dirty="0"/>
              <a:t>Click to edit Master title</a:t>
            </a:r>
          </a:p>
        </p:txBody>
      </p:sp>
      <p:sp>
        <p:nvSpPr>
          <p:cNvPr id="3" name="Text Placeholder 2"/>
          <p:cNvSpPr>
            <a:spLocks noGrp="1"/>
          </p:cNvSpPr>
          <p:nvPr>
            <p:ph type="body" idx="1"/>
          </p:nvPr>
        </p:nvSpPr>
        <p:spPr>
          <a:xfrm>
            <a:off x="244228" y="1386841"/>
            <a:ext cx="8442572" cy="39225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p:nvSpPr>
        <p:spPr>
          <a:xfrm>
            <a:off x="244228" y="5544140"/>
            <a:ext cx="697627" cy="276999"/>
          </a:xfrm>
          <a:prstGeom prst="rect">
            <a:avLst/>
          </a:prstGeom>
          <a:noFill/>
        </p:spPr>
        <p:txBody>
          <a:bodyPr wrap="none" rtlCol="0">
            <a:spAutoFit/>
          </a:bodyPr>
          <a:lstStyle/>
          <a:p>
            <a:fld id="{EC059792-0C0A-544E-AEA4-08C3A08A9393}" type="datetime1">
              <a:rPr lang="en-US" sz="1200" b="0" i="0" smtClean="0">
                <a:solidFill>
                  <a:schemeClr val="accent6">
                    <a:lumMod val="60000"/>
                    <a:lumOff val="40000"/>
                  </a:schemeClr>
                </a:solidFill>
                <a:latin typeface="Gotham-Book"/>
                <a:cs typeface="Gotham-Book"/>
              </a:rPr>
              <a:t>3/12/2019</a:t>
            </a:fld>
            <a:endParaRPr lang="en-US" sz="1200" b="0" i="0" dirty="0">
              <a:solidFill>
                <a:schemeClr val="accent6">
                  <a:lumMod val="60000"/>
                  <a:lumOff val="40000"/>
                </a:schemeClr>
              </a:solidFill>
              <a:latin typeface="Gotham-Book"/>
              <a:cs typeface="Gotham-Book"/>
            </a:endParaRPr>
          </a:p>
        </p:txBody>
      </p:sp>
    </p:spTree>
    <p:extLst>
      <p:ext uri="{BB962C8B-B14F-4D97-AF65-F5344CB8AC3E}">
        <p14:creationId xmlns:p14="http://schemas.microsoft.com/office/powerpoint/2010/main" val="1766858179"/>
      </p:ext>
    </p:extLst>
  </p:cSld>
  <p:clrMap bg1="lt1" tx1="dk1" bg2="lt2" tx2="dk2" accent1="accent1" accent2="accent2" accent3="accent3" accent4="accent4" accent5="accent5" accent6="accent6" hlink="hlink" folHlink="folHlink"/>
  <p:sldLayoutIdLst>
    <p:sldLayoutId id="2147483709" r:id="rId1"/>
    <p:sldLayoutId id="2147483649" r:id="rId2"/>
    <p:sldLayoutId id="2147483707" r:id="rId3"/>
    <p:sldLayoutId id="2147483706" r:id="rId4"/>
    <p:sldLayoutId id="2147483651" r:id="rId5"/>
    <p:sldLayoutId id="2147483705" r:id="rId6"/>
    <p:sldLayoutId id="2147483678" r:id="rId7"/>
    <p:sldLayoutId id="2147483708" r:id="rId8"/>
    <p:sldLayoutId id="2147483698" r:id="rId9"/>
    <p:sldLayoutId id="2147483699" r:id="rId10"/>
    <p:sldLayoutId id="2147483700" r:id="rId11"/>
    <p:sldLayoutId id="2147483701" r:id="rId12"/>
    <p:sldLayoutId id="2147483660" r:id="rId13"/>
    <p:sldLayoutId id="2147483662" r:id="rId14"/>
    <p:sldLayoutId id="2147483650" r:id="rId15"/>
    <p:sldLayoutId id="2147483661" r:id="rId16"/>
    <p:sldLayoutId id="2147483665" r:id="rId17"/>
    <p:sldLayoutId id="2147483666" r:id="rId18"/>
    <p:sldLayoutId id="2147483679" r:id="rId19"/>
    <p:sldLayoutId id="2147483680" r:id="rId20"/>
    <p:sldLayoutId id="2147483667" r:id="rId21"/>
    <p:sldLayoutId id="2147483668" r:id="rId22"/>
    <p:sldLayoutId id="2147483670" r:id="rId23"/>
    <p:sldLayoutId id="2147483671" r:id="rId24"/>
    <p:sldLayoutId id="2147483710" r:id="rId25"/>
    <p:sldLayoutId id="2147483711" r:id="rId26"/>
    <p:sldLayoutId id="2147483681" r:id="rId27"/>
    <p:sldLayoutId id="2147483683" r:id="rId28"/>
    <p:sldLayoutId id="2147483684" r:id="rId29"/>
    <p:sldLayoutId id="2147483685" r:id="rId30"/>
    <p:sldLayoutId id="2147483687" r:id="rId31"/>
    <p:sldLayoutId id="2147483688" r:id="rId32"/>
    <p:sldLayoutId id="2147483686" r:id="rId33"/>
    <p:sldLayoutId id="2147483663" r:id="rId34"/>
    <p:sldLayoutId id="2147483672" r:id="rId35"/>
    <p:sldLayoutId id="2147483673" r:id="rId36"/>
    <p:sldLayoutId id="2147483694" r:id="rId37"/>
    <p:sldLayoutId id="2147483654" r:id="rId38"/>
    <p:sldLayoutId id="2147483695" r:id="rId39"/>
    <p:sldLayoutId id="2147483693" r:id="rId40"/>
    <p:sldLayoutId id="2147483692" r:id="rId41"/>
    <p:sldLayoutId id="2147483702" r:id="rId42"/>
    <p:sldLayoutId id="2147483703" r:id="rId43"/>
    <p:sldLayoutId id="2147483704" r:id="rId44"/>
    <p:sldLayoutId id="2147483676" r:id="rId45"/>
    <p:sldLayoutId id="2147483677" r:id="rId46"/>
    <p:sldLayoutId id="2147483696" r:id="rId47"/>
    <p:sldLayoutId id="2147483697" r:id="rId48"/>
    <p:sldLayoutId id="2147483712" r:id="rId49"/>
    <p:sldLayoutId id="2147483713" r:id="rId50"/>
  </p:sldLayoutIdLst>
  <p:hf sldNum="0" hdr="0" ftr="0"/>
  <p:txStyles>
    <p:titleStyle>
      <a:lvl1pPr algn="l" defTabSz="457200" rtl="0" eaLnBrk="1" latinLnBrk="0" hangingPunct="1">
        <a:lnSpc>
          <a:spcPct val="80000"/>
        </a:lnSpc>
        <a:spcBef>
          <a:spcPct val="0"/>
        </a:spcBef>
        <a:buNone/>
        <a:defRPr sz="3200" b="1" i="0" kern="1200">
          <a:solidFill>
            <a:srgbClr val="129045"/>
          </a:solidFill>
          <a:latin typeface="Verdana"/>
          <a:ea typeface="+mj-ea"/>
          <a:cs typeface="Verdana"/>
        </a:defRPr>
      </a:lvl1pPr>
    </p:titleStyle>
    <p:bodyStyle>
      <a:lvl1pPr marL="342900" indent="-342900" algn="l" defTabSz="457200" rtl="0" eaLnBrk="1" latinLnBrk="0" hangingPunct="1">
        <a:spcBef>
          <a:spcPct val="20000"/>
        </a:spcBef>
        <a:buClr>
          <a:schemeClr val="accent3"/>
        </a:buClr>
        <a:buFont typeface="Arial"/>
        <a:buChar char="•"/>
        <a:defRPr sz="1400" b="0" i="0" kern="1200">
          <a:solidFill>
            <a:srgbClr val="595959"/>
          </a:solidFill>
          <a:latin typeface="Arial"/>
          <a:ea typeface="+mn-ea"/>
          <a:cs typeface="Arial"/>
        </a:defRPr>
      </a:lvl1pPr>
      <a:lvl2pPr marL="742950" indent="-285750" algn="l" defTabSz="457200" rtl="0" eaLnBrk="1" latinLnBrk="0" hangingPunct="1">
        <a:spcBef>
          <a:spcPct val="20000"/>
        </a:spcBef>
        <a:buClr>
          <a:schemeClr val="accent3"/>
        </a:buClr>
        <a:buFont typeface="Arial"/>
        <a:buChar char="–"/>
        <a:defRPr sz="1400" b="0" i="1" kern="1200">
          <a:solidFill>
            <a:srgbClr val="595959"/>
          </a:solidFill>
          <a:latin typeface="Arial"/>
          <a:ea typeface="+mn-ea"/>
          <a:cs typeface="Arial"/>
        </a:defRPr>
      </a:lvl2pPr>
      <a:lvl3pPr marL="1143000" indent="-228600" algn="l" defTabSz="457200" rtl="0" eaLnBrk="1" latinLnBrk="0" hangingPunct="1">
        <a:spcBef>
          <a:spcPct val="20000"/>
        </a:spcBef>
        <a:buClr>
          <a:schemeClr val="accent3"/>
        </a:buClr>
        <a:buFont typeface="Arial"/>
        <a:buChar char="•"/>
        <a:defRPr sz="1200" b="0" i="0" kern="1200">
          <a:solidFill>
            <a:srgbClr val="595959"/>
          </a:solidFill>
          <a:latin typeface="Arial"/>
          <a:ea typeface="+mn-ea"/>
          <a:cs typeface="Arial"/>
        </a:defRPr>
      </a:lvl3pPr>
      <a:lvl4pPr marL="1600200" indent="-228600" algn="l" defTabSz="457200" rtl="0" eaLnBrk="1" latinLnBrk="0" hangingPunct="1">
        <a:spcBef>
          <a:spcPct val="20000"/>
        </a:spcBef>
        <a:buClr>
          <a:schemeClr val="accent3"/>
        </a:buClr>
        <a:buFont typeface="Arial"/>
        <a:buChar char="–"/>
        <a:defRPr sz="1200" b="0" i="1" kern="1200">
          <a:solidFill>
            <a:srgbClr val="595959"/>
          </a:solidFill>
          <a:latin typeface="Arial"/>
          <a:ea typeface="+mn-ea"/>
          <a:cs typeface="Arial"/>
        </a:defRPr>
      </a:lvl4pPr>
      <a:lvl5pPr marL="2057400" indent="-228600" algn="l" defTabSz="457200" rtl="0" eaLnBrk="1" latinLnBrk="0" hangingPunct="1">
        <a:spcBef>
          <a:spcPct val="20000"/>
        </a:spcBef>
        <a:buClr>
          <a:schemeClr val="accent3"/>
        </a:buClr>
        <a:buFont typeface="Arial"/>
        <a:buChar char="»"/>
        <a:defRPr sz="1100" b="0" i="0" kern="1200">
          <a:solidFill>
            <a:srgbClr val="5959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3" Type="http://schemas.openxmlformats.org/officeDocument/2006/relationships/hyperlink" Target="http://www.ihireoptometry.com/" TargetMode="External"/><Relationship Id="rId2" Type="http://schemas.openxmlformats.org/officeDocument/2006/relationships/hyperlink" Target="https://invisionmag.com/ihireoptometry-puts-market-growth-in-focus-at-seco-2019/" TargetMode="External"/><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Opening Our Eyes</a:t>
            </a:r>
          </a:p>
        </p:txBody>
      </p:sp>
      <p:sp>
        <p:nvSpPr>
          <p:cNvPr id="3" name="Text Placeholder 2"/>
          <p:cNvSpPr>
            <a:spLocks noGrp="1"/>
          </p:cNvSpPr>
          <p:nvPr>
            <p:ph type="body" idx="1"/>
          </p:nvPr>
        </p:nvSpPr>
        <p:spPr/>
        <p:txBody>
          <a:bodyPr/>
          <a:lstStyle/>
          <a:p>
            <a:r>
              <a:rPr lang="en-US" dirty="0"/>
              <a:t>Student Debt</a:t>
            </a:r>
          </a:p>
        </p:txBody>
      </p:sp>
    </p:spTree>
    <p:extLst>
      <p:ext uri="{BB962C8B-B14F-4D97-AF65-F5344CB8AC3E}">
        <p14:creationId xmlns:p14="http://schemas.microsoft.com/office/powerpoint/2010/main" val="3256313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Housing and Non-Housing Debt Balances</a:t>
            </a:r>
          </a:p>
        </p:txBody>
      </p:sp>
      <p:sp>
        <p:nvSpPr>
          <p:cNvPr id="3" name="Text Placeholder 2"/>
          <p:cNvSpPr>
            <a:spLocks noGrp="1"/>
          </p:cNvSpPr>
          <p:nvPr>
            <p:ph type="body" sz="quarter" idx="10"/>
          </p:nvPr>
        </p:nvSpPr>
        <p:spPr/>
        <p:txBody>
          <a:bodyPr/>
          <a:lstStyle/>
          <a:p>
            <a:endParaRPr lang="en-US"/>
          </a:p>
        </p:txBody>
      </p:sp>
      <p:pic>
        <p:nvPicPr>
          <p:cNvPr id="5" name="Content Placeholder 4"/>
          <p:cNvPicPr>
            <a:picLocks noGrp="1" noChangeAspect="1"/>
          </p:cNvPicPr>
          <p:nvPr>
            <p:ph sz="quarter" idx="11"/>
          </p:nvPr>
        </p:nvPicPr>
        <p:blipFill rotWithShape="1">
          <a:blip r:embed="rId2"/>
          <a:srcRect l="20976" t="15947" r="33725" b="33925"/>
          <a:stretch/>
        </p:blipFill>
        <p:spPr>
          <a:xfrm>
            <a:off x="1876154" y="1533525"/>
            <a:ext cx="5391691" cy="3729038"/>
          </a:xfrm>
          <a:prstGeom prst="rect">
            <a:avLst/>
          </a:prstGeom>
        </p:spPr>
      </p:pic>
      <p:sp>
        <p:nvSpPr>
          <p:cNvPr id="6" name="Rectangle 5"/>
          <p:cNvSpPr/>
          <p:nvPr/>
        </p:nvSpPr>
        <p:spPr>
          <a:xfrm>
            <a:off x="2427379" y="5275536"/>
            <a:ext cx="7548936" cy="305468"/>
          </a:xfrm>
          <a:prstGeom prst="rect">
            <a:avLst/>
          </a:prstGeom>
        </p:spPr>
        <p:txBody>
          <a:bodyPr wrap="square">
            <a:spAutoFit/>
          </a:bodyPr>
          <a:lstStyle/>
          <a:p>
            <a:r>
              <a:rPr lang="en-US" sz="1385" dirty="0"/>
              <a:t>https://www.newyorkfed.org/microeconomics/hhdc.html</a:t>
            </a:r>
          </a:p>
        </p:txBody>
      </p:sp>
    </p:spTree>
    <p:extLst>
      <p:ext uri="{BB962C8B-B14F-4D97-AF65-F5344CB8AC3E}">
        <p14:creationId xmlns:p14="http://schemas.microsoft.com/office/powerpoint/2010/main" val="1336614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Debt 90+ Days </a:t>
            </a:r>
            <a:r>
              <a:rPr lang="en-US" dirty="0" err="1"/>
              <a:t>Deliquent</a:t>
            </a:r>
            <a:endParaRPr lang="en-US" dirty="0"/>
          </a:p>
        </p:txBody>
      </p:sp>
      <p:sp>
        <p:nvSpPr>
          <p:cNvPr id="3" name="Text Placeholder 2"/>
          <p:cNvSpPr>
            <a:spLocks noGrp="1"/>
          </p:cNvSpPr>
          <p:nvPr>
            <p:ph type="body" sz="quarter" idx="10"/>
          </p:nvPr>
        </p:nvSpPr>
        <p:spPr/>
        <p:txBody>
          <a:bodyPr/>
          <a:lstStyle/>
          <a:p>
            <a:endParaRPr lang="en-US"/>
          </a:p>
        </p:txBody>
      </p:sp>
      <p:pic>
        <p:nvPicPr>
          <p:cNvPr id="5" name="Picture 4"/>
          <p:cNvPicPr>
            <a:picLocks noChangeAspect="1"/>
          </p:cNvPicPr>
          <p:nvPr/>
        </p:nvPicPr>
        <p:blipFill rotWithShape="1">
          <a:blip r:embed="rId2"/>
          <a:srcRect l="21985" t="17039" r="33312" b="33311"/>
          <a:stretch/>
        </p:blipFill>
        <p:spPr>
          <a:xfrm>
            <a:off x="1756240" y="1443788"/>
            <a:ext cx="5085994" cy="3530511"/>
          </a:xfrm>
          <a:prstGeom prst="rect">
            <a:avLst/>
          </a:prstGeom>
        </p:spPr>
      </p:pic>
      <p:sp>
        <p:nvSpPr>
          <p:cNvPr id="6" name="Content Placeholder 5"/>
          <p:cNvSpPr>
            <a:spLocks noGrp="1"/>
          </p:cNvSpPr>
          <p:nvPr>
            <p:ph sz="quarter" idx="11"/>
          </p:nvPr>
        </p:nvSpPr>
        <p:spPr>
          <a:xfrm>
            <a:off x="2112579" y="5127032"/>
            <a:ext cx="5415979" cy="305468"/>
          </a:xfrm>
          <a:prstGeom prst="rect">
            <a:avLst/>
          </a:prstGeom>
        </p:spPr>
        <p:txBody>
          <a:bodyPr wrap="square">
            <a:spAutoFit/>
          </a:bodyPr>
          <a:lstStyle/>
          <a:p>
            <a:r>
              <a:rPr lang="en-US" sz="1385" dirty="0"/>
              <a:t>https://www.newyorkfed.org/microeconomics/hhdc.html</a:t>
            </a:r>
          </a:p>
        </p:txBody>
      </p:sp>
    </p:spTree>
    <p:extLst>
      <p:ext uri="{BB962C8B-B14F-4D97-AF65-F5344CB8AC3E}">
        <p14:creationId xmlns:p14="http://schemas.microsoft.com/office/powerpoint/2010/main" val="2083249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29" y="320842"/>
            <a:ext cx="8655929" cy="576453"/>
          </a:xfrm>
        </p:spPr>
        <p:txBody>
          <a:bodyPr>
            <a:normAutofit fontScale="90000"/>
          </a:bodyPr>
          <a:lstStyle/>
          <a:p>
            <a:r>
              <a:rPr lang="en-US" dirty="0">
                <a:solidFill>
                  <a:prstClr val="black"/>
                </a:solidFill>
                <a:latin typeface="Aharoni" panose="02010803020104030203" pitchFamily="2" charset="-79"/>
                <a:cs typeface="Aharoni" panose="02010803020104030203" pitchFamily="2" charset="-79"/>
              </a:rPr>
              <a:t>National Student Loan Cohort Default Rates</a:t>
            </a:r>
            <a:br>
              <a:rPr lang="en-US" dirty="0">
                <a:solidFill>
                  <a:prstClr val="black"/>
                </a:solidFill>
                <a:latin typeface="Aharoni" panose="02010803020104030203" pitchFamily="2" charset="-79"/>
                <a:cs typeface="Aharoni" panose="02010803020104030203" pitchFamily="2" charset="-79"/>
              </a:rPr>
            </a:br>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3518813655"/>
              </p:ext>
            </p:extLst>
          </p:nvPr>
        </p:nvGraphicFramePr>
        <p:xfrm>
          <a:off x="418289" y="1475874"/>
          <a:ext cx="8067986" cy="43023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32114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AGB 2018 Trustee Index</a:t>
            </a:r>
          </a:p>
        </p:txBody>
      </p:sp>
      <p:sp>
        <p:nvSpPr>
          <p:cNvPr id="3" name="Text Placeholder 2"/>
          <p:cNvSpPr>
            <a:spLocks noGrp="1"/>
          </p:cNvSpPr>
          <p:nvPr>
            <p:ph type="body" sz="quarter" idx="10"/>
          </p:nvPr>
        </p:nvSpPr>
        <p:spPr/>
        <p:txBody>
          <a:bodyPr/>
          <a:lstStyle/>
          <a:p>
            <a:endParaRPr lang="en-US"/>
          </a:p>
        </p:txBody>
      </p:sp>
      <p:sp>
        <p:nvSpPr>
          <p:cNvPr id="4" name="Content Placeholder 3"/>
          <p:cNvSpPr>
            <a:spLocks noGrp="1"/>
          </p:cNvSpPr>
          <p:nvPr>
            <p:ph sz="quarter" idx="11"/>
          </p:nvPr>
        </p:nvSpPr>
        <p:spPr/>
        <p:txBody>
          <a:bodyPr>
            <a:normAutofit/>
          </a:bodyPr>
          <a:lstStyle/>
          <a:p>
            <a:r>
              <a:rPr lang="en-US" sz="3600" dirty="0"/>
              <a:t>“The majority of Trustees believe the general public holds positive opinion of higher education’s overall value, but issues such as affordability and student debt continue to erode public trust in higher education.”</a:t>
            </a:r>
          </a:p>
          <a:p>
            <a:endParaRPr lang="en-US" sz="3600" dirty="0"/>
          </a:p>
        </p:txBody>
      </p:sp>
    </p:spTree>
    <p:extLst>
      <p:ext uri="{BB962C8B-B14F-4D97-AF65-F5344CB8AC3E}">
        <p14:creationId xmlns:p14="http://schemas.microsoft.com/office/powerpoint/2010/main" val="3623011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 Enrollment - ASCO </a:t>
            </a:r>
          </a:p>
        </p:txBody>
      </p:sp>
      <p:sp>
        <p:nvSpPr>
          <p:cNvPr id="3" name="Text Placeholder 2"/>
          <p:cNvSpPr>
            <a:spLocks noGrp="1"/>
          </p:cNvSpPr>
          <p:nvPr>
            <p:ph type="body" sz="quarter" idx="10"/>
          </p:nvPr>
        </p:nvSpPr>
        <p:spPr/>
        <p:txBody>
          <a:bodyPr/>
          <a:lstStyle/>
          <a:p>
            <a:endParaRPr lang="en-US"/>
          </a:p>
        </p:txBody>
      </p:sp>
      <p:sp>
        <p:nvSpPr>
          <p:cNvPr id="5" name="Content Placeholder 2"/>
          <p:cNvSpPr>
            <a:spLocks noGrp="1"/>
          </p:cNvSpPr>
          <p:nvPr>
            <p:ph sz="quarter" idx="11"/>
          </p:nvPr>
        </p:nvSpPr>
        <p:spPr/>
        <p:txBody>
          <a:bodyPr>
            <a:normAutofit/>
          </a:bodyPr>
          <a:lstStyle/>
          <a:p>
            <a:r>
              <a:rPr lang="en-US" sz="2000" b="1" u="sng" dirty="0"/>
              <a:t>Enrollment</a:t>
            </a:r>
            <a:r>
              <a:rPr lang="en-US" sz="2000" dirty="0"/>
              <a:t>		</a:t>
            </a:r>
            <a:r>
              <a:rPr lang="en-US" sz="2000" b="1" u="sng" dirty="0"/>
              <a:t>07-08</a:t>
            </a:r>
            <a:r>
              <a:rPr lang="en-US" sz="2000" dirty="0"/>
              <a:t>			</a:t>
            </a:r>
            <a:r>
              <a:rPr lang="en-US" sz="2000" b="1" u="sng" dirty="0"/>
              <a:t>17-18	</a:t>
            </a:r>
            <a:r>
              <a:rPr lang="en-US" sz="2000" dirty="0"/>
              <a:t>	        </a:t>
            </a:r>
            <a:r>
              <a:rPr lang="en-US" sz="2000" b="1" u="sng" dirty="0"/>
              <a:t>Increase</a:t>
            </a:r>
          </a:p>
          <a:p>
            <a:pPr marL="0" indent="0">
              <a:buNone/>
            </a:pPr>
            <a:r>
              <a:rPr lang="en-US" sz="2000" dirty="0"/>
              <a:t>	1</a:t>
            </a:r>
            <a:r>
              <a:rPr lang="en-US" sz="2000" baseline="30000" dirty="0"/>
              <a:t>st</a:t>
            </a:r>
            <a:r>
              <a:rPr lang="en-US" sz="2000" dirty="0"/>
              <a:t> Year		1,486 (17)		1,925 (23)	</a:t>
            </a:r>
          </a:p>
          <a:p>
            <a:pPr marL="0" indent="0">
              <a:buNone/>
            </a:pPr>
            <a:r>
              <a:rPr lang="en-US" sz="2000" dirty="0"/>
              <a:t>	2</a:t>
            </a:r>
            <a:r>
              <a:rPr lang="en-US" sz="2000" baseline="30000" dirty="0"/>
              <a:t>nd</a:t>
            </a:r>
            <a:r>
              <a:rPr lang="en-US" sz="2000" dirty="0"/>
              <a:t> Year		1,363 (17)		1,815 (22)</a:t>
            </a:r>
          </a:p>
          <a:p>
            <a:pPr marL="0" indent="0">
              <a:buNone/>
            </a:pPr>
            <a:r>
              <a:rPr lang="en-US" sz="2000" dirty="0"/>
              <a:t>	3</a:t>
            </a:r>
            <a:r>
              <a:rPr lang="en-US" sz="2000" baseline="30000" dirty="0"/>
              <a:t>rd</a:t>
            </a:r>
            <a:r>
              <a:rPr lang="en-US" sz="2000" dirty="0"/>
              <a:t> Year		1,371 (17)		1,700 (21)</a:t>
            </a:r>
          </a:p>
          <a:p>
            <a:pPr marL="0" indent="0">
              <a:buNone/>
            </a:pPr>
            <a:r>
              <a:rPr lang="en-US" sz="2000" dirty="0"/>
              <a:t>	4</a:t>
            </a:r>
            <a:r>
              <a:rPr lang="en-US" sz="2000" baseline="30000" dirty="0"/>
              <a:t>th</a:t>
            </a:r>
            <a:r>
              <a:rPr lang="en-US" sz="2000" dirty="0"/>
              <a:t> Year		1,375 (17)		1,684 (21)</a:t>
            </a:r>
          </a:p>
          <a:p>
            <a:pPr marL="0" indent="0">
              <a:buNone/>
            </a:pPr>
            <a:r>
              <a:rPr lang="en-US" sz="2000" dirty="0"/>
              <a:t>	</a:t>
            </a:r>
            <a:r>
              <a:rPr lang="en-US" sz="2000" b="1" dirty="0"/>
              <a:t>Total		5,595			7,274</a:t>
            </a:r>
            <a:r>
              <a:rPr lang="en-US" sz="2000" dirty="0"/>
              <a:t>				</a:t>
            </a:r>
            <a:r>
              <a:rPr lang="en-US" sz="2000" b="1" dirty="0"/>
              <a:t>30%</a:t>
            </a:r>
          </a:p>
          <a:p>
            <a:pPr marL="0" indent="0">
              <a:buNone/>
            </a:pPr>
            <a:endParaRPr lang="en-US" sz="2000" dirty="0"/>
          </a:p>
          <a:p>
            <a:pPr marL="0" indent="0">
              <a:buNone/>
            </a:pPr>
            <a:r>
              <a:rPr lang="en-US" sz="2000" dirty="0"/>
              <a:t>Does not include students enrolled in alternate or special OD programs</a:t>
            </a:r>
          </a:p>
        </p:txBody>
      </p:sp>
    </p:spTree>
    <p:extLst>
      <p:ext uri="{BB962C8B-B14F-4D97-AF65-F5344CB8AC3E}">
        <p14:creationId xmlns:p14="http://schemas.microsoft.com/office/powerpoint/2010/main" val="337990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Average Tuition, Fees, Books – </a:t>
            </a:r>
            <a:br>
              <a:rPr lang="en-US" dirty="0"/>
            </a:br>
            <a:r>
              <a:rPr lang="en-US" dirty="0"/>
              <a:t>						over 4 years (resident)</a:t>
            </a:r>
          </a:p>
        </p:txBody>
      </p:sp>
      <p:sp>
        <p:nvSpPr>
          <p:cNvPr id="3" name="Text Placeholder 2"/>
          <p:cNvSpPr>
            <a:spLocks noGrp="1"/>
          </p:cNvSpPr>
          <p:nvPr>
            <p:ph type="body" sz="quarter" idx="10"/>
          </p:nvPr>
        </p:nvSpPr>
        <p:spPr/>
        <p:txBody>
          <a:bodyPr/>
          <a:lstStyle/>
          <a:p>
            <a:endParaRPr lang="en-US" dirty="0"/>
          </a:p>
        </p:txBody>
      </p:sp>
      <p:sp>
        <p:nvSpPr>
          <p:cNvPr id="5" name="Content Placeholder 2"/>
          <p:cNvSpPr>
            <a:spLocks noGrp="1"/>
          </p:cNvSpPr>
          <p:nvPr>
            <p:ph sz="quarter" idx="11"/>
          </p:nvPr>
        </p:nvSpPr>
        <p:spPr>
          <a:xfrm>
            <a:off x="0" y="1736824"/>
            <a:ext cx="8655683" cy="4216935"/>
          </a:xfrm>
        </p:spPr>
        <p:txBody>
          <a:bodyPr>
            <a:normAutofit fontScale="92500" lnSpcReduction="10000"/>
          </a:bodyPr>
          <a:lstStyle/>
          <a:p>
            <a:pPr marL="3657600" lvl="8" indent="0">
              <a:buNone/>
            </a:pPr>
            <a:r>
              <a:rPr lang="en-US" sz="2400" b="1" u="sng" dirty="0"/>
              <a:t>08-09</a:t>
            </a:r>
            <a:r>
              <a:rPr lang="en-US" sz="2400" dirty="0"/>
              <a:t>		</a:t>
            </a:r>
            <a:r>
              <a:rPr lang="en-US" sz="2400" b="1" u="sng" dirty="0"/>
              <a:t>17-18</a:t>
            </a:r>
            <a:r>
              <a:rPr lang="en-US" sz="2400" dirty="0"/>
              <a:t>			</a:t>
            </a:r>
            <a:r>
              <a:rPr lang="en-US" sz="2400" b="1" u="sng" dirty="0"/>
              <a:t>Increase %</a:t>
            </a:r>
          </a:p>
          <a:p>
            <a:r>
              <a:rPr lang="en-US" sz="2000" dirty="0"/>
              <a:t>Public							$85,102*	$123,496**		</a:t>
            </a:r>
            <a:r>
              <a:rPr lang="en-US" sz="2000" b="1" dirty="0"/>
              <a:t>45%</a:t>
            </a:r>
          </a:p>
          <a:p>
            <a:pPr lvl="1"/>
            <a:r>
              <a:rPr lang="en-US" sz="2000" dirty="0"/>
              <a:t>Tuition					$63,564		$106,614</a:t>
            </a:r>
          </a:p>
          <a:p>
            <a:pPr lvl="1"/>
            <a:r>
              <a:rPr lang="en-US" sz="2000" dirty="0"/>
              <a:t>Fees						$11,828		$6,052</a:t>
            </a:r>
          </a:p>
          <a:p>
            <a:pPr lvl="1"/>
            <a:r>
              <a:rPr lang="en-US" sz="2000" dirty="0"/>
              <a:t>Books 					$9,710		$10,830</a:t>
            </a:r>
          </a:p>
          <a:p>
            <a:endParaRPr lang="en-US" sz="2000" dirty="0"/>
          </a:p>
          <a:p>
            <a:r>
              <a:rPr lang="en-US" sz="2000" dirty="0"/>
              <a:t>Private							$113,419	$159,303		</a:t>
            </a:r>
            <a:r>
              <a:rPr lang="en-US" sz="2000" b="1" dirty="0"/>
              <a:t>40%</a:t>
            </a:r>
          </a:p>
          <a:p>
            <a:pPr lvl="1"/>
            <a:r>
              <a:rPr lang="en-US" sz="2000" dirty="0"/>
              <a:t>Tuition					$100,683	$146,784</a:t>
            </a:r>
          </a:p>
          <a:p>
            <a:pPr lvl="1"/>
            <a:r>
              <a:rPr lang="en-US" sz="2000" dirty="0"/>
              <a:t>Fees						$1,813		$3,025</a:t>
            </a:r>
          </a:p>
          <a:p>
            <a:pPr lvl="1"/>
            <a:r>
              <a:rPr lang="en-US" sz="2000" dirty="0"/>
              <a:t>Books					$10,923		$9,494</a:t>
            </a:r>
          </a:p>
          <a:p>
            <a:pPr lvl="1"/>
            <a:endParaRPr lang="en-US" dirty="0"/>
          </a:p>
          <a:p>
            <a:pPr lvl="1"/>
            <a:r>
              <a:rPr lang="en-US" dirty="0"/>
              <a:t>*non-resident add approx. $16K</a:t>
            </a:r>
          </a:p>
          <a:p>
            <a:pPr lvl="1"/>
            <a:r>
              <a:rPr lang="en-US" dirty="0"/>
              <a:t>**non-resident add approx. $15,300</a:t>
            </a:r>
          </a:p>
        </p:txBody>
      </p:sp>
    </p:spTree>
    <p:extLst>
      <p:ext uri="{BB962C8B-B14F-4D97-AF65-F5344CB8AC3E}">
        <p14:creationId xmlns:p14="http://schemas.microsoft.com/office/powerpoint/2010/main" val="758470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Average Living Expenses – (9 </a:t>
            </a:r>
            <a:r>
              <a:rPr lang="en-US" dirty="0" err="1"/>
              <a:t>mo</a:t>
            </a:r>
            <a:r>
              <a:rPr lang="en-US" dirty="0"/>
              <a:t>)</a:t>
            </a:r>
          </a:p>
        </p:txBody>
      </p:sp>
      <p:sp>
        <p:nvSpPr>
          <p:cNvPr id="3" name="Text Placeholder 2"/>
          <p:cNvSpPr>
            <a:spLocks noGrp="1"/>
          </p:cNvSpPr>
          <p:nvPr>
            <p:ph type="body" sz="quarter" idx="10"/>
          </p:nvPr>
        </p:nvSpPr>
        <p:spPr/>
        <p:txBody>
          <a:bodyPr/>
          <a:lstStyle/>
          <a:p>
            <a:endParaRPr lang="en-US"/>
          </a:p>
        </p:txBody>
      </p:sp>
      <p:sp>
        <p:nvSpPr>
          <p:cNvPr id="4" name="Content Placeholder 3"/>
          <p:cNvSpPr>
            <a:spLocks noGrp="1"/>
          </p:cNvSpPr>
          <p:nvPr>
            <p:ph sz="quarter" idx="11"/>
          </p:nvPr>
        </p:nvSpPr>
        <p:spPr>
          <a:xfrm>
            <a:off x="96253" y="1534159"/>
            <a:ext cx="8991600" cy="4281103"/>
          </a:xfrm>
        </p:spPr>
        <p:txBody>
          <a:bodyPr>
            <a:normAutofit lnSpcReduction="10000"/>
          </a:bodyPr>
          <a:lstStyle/>
          <a:p>
            <a:pPr marL="1828800" lvl="4" indent="0">
              <a:buNone/>
            </a:pPr>
            <a:r>
              <a:rPr lang="en-US" dirty="0"/>
              <a:t>		</a:t>
            </a:r>
            <a:r>
              <a:rPr lang="en-US" sz="2000" b="1" u="sng" dirty="0"/>
              <a:t>08-09</a:t>
            </a:r>
            <a:r>
              <a:rPr lang="en-US" sz="2000" dirty="0"/>
              <a:t>				</a:t>
            </a:r>
            <a:r>
              <a:rPr lang="en-US" sz="2000" b="1" u="sng" dirty="0"/>
              <a:t>16-17</a:t>
            </a:r>
            <a:r>
              <a:rPr lang="en-US" sz="2000" dirty="0"/>
              <a:t>		</a:t>
            </a:r>
            <a:r>
              <a:rPr lang="en-US" sz="2000" b="1" u="sng" dirty="0"/>
              <a:t>Increase</a:t>
            </a:r>
          </a:p>
          <a:p>
            <a:r>
              <a:rPr lang="en-US" sz="2000" dirty="0"/>
              <a:t>Public					$14,559			$18,645	</a:t>
            </a:r>
            <a:r>
              <a:rPr lang="en-US" sz="2000" b="1" dirty="0"/>
              <a:t>28%</a:t>
            </a:r>
          </a:p>
          <a:p>
            <a:pPr marL="457200" lvl="1" indent="0">
              <a:buNone/>
            </a:pPr>
            <a:r>
              <a:rPr lang="en-US" sz="2000" i="0" dirty="0"/>
              <a:t>Rent/Food			$9,282				$12,482</a:t>
            </a:r>
          </a:p>
          <a:p>
            <a:pPr marL="457200" lvl="1" indent="0">
              <a:buNone/>
            </a:pPr>
            <a:r>
              <a:rPr lang="en-US" sz="2000" i="0" dirty="0"/>
              <a:t>Health Ins.			$803				$936</a:t>
            </a:r>
          </a:p>
          <a:p>
            <a:pPr marL="457200" lvl="1" indent="0">
              <a:buNone/>
            </a:pPr>
            <a:r>
              <a:rPr lang="en-US" sz="2000" i="0" dirty="0"/>
              <a:t>Transp.				$2,061				$2,349</a:t>
            </a:r>
          </a:p>
          <a:p>
            <a:pPr marL="457200" lvl="1" indent="0">
              <a:buNone/>
            </a:pPr>
            <a:r>
              <a:rPr lang="en-US" sz="2000" i="0" dirty="0"/>
              <a:t>Misc.				$2,413				$2,878</a:t>
            </a:r>
          </a:p>
          <a:p>
            <a:pPr marL="457200" lvl="1" indent="0">
              <a:buNone/>
            </a:pPr>
            <a:endParaRPr lang="en-US" dirty="0"/>
          </a:p>
          <a:p>
            <a:pPr marL="457200" lvl="1" indent="0">
              <a:buNone/>
            </a:pPr>
            <a:r>
              <a:rPr lang="en-US" sz="2200" i="0" dirty="0"/>
              <a:t>Private				$16,610			$17,562 	</a:t>
            </a:r>
            <a:r>
              <a:rPr lang="en-US" sz="2200" b="1" i="0" dirty="0"/>
              <a:t>6%</a:t>
            </a:r>
          </a:p>
          <a:p>
            <a:pPr marL="457200" lvl="1" indent="0">
              <a:buNone/>
            </a:pPr>
            <a:r>
              <a:rPr lang="en-US" sz="2200" b="1" i="0" dirty="0"/>
              <a:t>	</a:t>
            </a:r>
            <a:r>
              <a:rPr lang="en-US" sz="2200" i="0" dirty="0"/>
              <a:t>Rent/Food		$11,060			$11,581</a:t>
            </a:r>
          </a:p>
          <a:p>
            <a:pPr marL="914400" lvl="2" indent="0">
              <a:buNone/>
            </a:pPr>
            <a:r>
              <a:rPr lang="en-US" sz="2200" dirty="0"/>
              <a:t>Health Ins.		$1,401				$1,913</a:t>
            </a:r>
          </a:p>
          <a:p>
            <a:pPr marL="914400" lvl="2" indent="0">
              <a:buNone/>
            </a:pPr>
            <a:r>
              <a:rPr lang="en-US" sz="2200" dirty="0"/>
              <a:t>Transp.		$1,659				$1,664</a:t>
            </a:r>
          </a:p>
          <a:p>
            <a:pPr marL="914400" lvl="2" indent="0">
              <a:buNone/>
            </a:pPr>
            <a:r>
              <a:rPr lang="en-US" sz="2200" dirty="0"/>
              <a:t>Misc.			$2,490				$2,404</a:t>
            </a:r>
          </a:p>
          <a:p>
            <a:endParaRPr lang="en-US" dirty="0"/>
          </a:p>
        </p:txBody>
      </p:sp>
    </p:spTree>
    <p:extLst>
      <p:ext uri="{BB962C8B-B14F-4D97-AF65-F5344CB8AC3E}">
        <p14:creationId xmlns:p14="http://schemas.microsoft.com/office/powerpoint/2010/main" val="3568575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Grants/Scholarships in OD Programs</a:t>
            </a:r>
          </a:p>
        </p:txBody>
      </p:sp>
      <p:sp>
        <p:nvSpPr>
          <p:cNvPr id="3" name="Text Placeholder 2"/>
          <p:cNvSpPr>
            <a:spLocks noGrp="1"/>
          </p:cNvSpPr>
          <p:nvPr>
            <p:ph type="body" sz="quarter" idx="10"/>
          </p:nvPr>
        </p:nvSpPr>
        <p:spPr/>
        <p:txBody>
          <a:bodyPr/>
          <a:lstStyle/>
          <a:p>
            <a:endParaRPr lang="en-US"/>
          </a:p>
        </p:txBody>
      </p:sp>
      <p:sp>
        <p:nvSpPr>
          <p:cNvPr id="4" name="Content Placeholder 3"/>
          <p:cNvSpPr>
            <a:spLocks noGrp="1"/>
          </p:cNvSpPr>
          <p:nvPr>
            <p:ph sz="quarter" idx="11"/>
          </p:nvPr>
        </p:nvSpPr>
        <p:spPr>
          <a:xfrm>
            <a:off x="244475" y="1534159"/>
            <a:ext cx="8655683" cy="4281103"/>
          </a:xfrm>
        </p:spPr>
        <p:txBody>
          <a:bodyPr>
            <a:normAutofit/>
          </a:bodyPr>
          <a:lstStyle/>
          <a:p>
            <a:pPr marL="914400" lvl="2" indent="0">
              <a:buNone/>
            </a:pPr>
            <a:r>
              <a:rPr lang="en-US" dirty="0"/>
              <a:t>					</a:t>
            </a:r>
            <a:r>
              <a:rPr lang="en-US" sz="2600" b="1" u="sng" dirty="0"/>
              <a:t>07-08</a:t>
            </a:r>
            <a:r>
              <a:rPr lang="en-US" sz="2600" dirty="0"/>
              <a:t>			</a:t>
            </a:r>
            <a:r>
              <a:rPr lang="en-US" sz="2600" b="1" u="sng" dirty="0"/>
              <a:t>16-17</a:t>
            </a:r>
            <a:r>
              <a:rPr lang="en-US" sz="2600" dirty="0"/>
              <a:t>		</a:t>
            </a:r>
            <a:r>
              <a:rPr lang="en-US" sz="2600" b="1" u="sng" dirty="0"/>
              <a:t>Increase</a:t>
            </a:r>
          </a:p>
          <a:p>
            <a:r>
              <a:rPr lang="en-US" sz="2000" b="1" dirty="0"/>
              <a:t>Total Awards				$9.1M			$12M		32%</a:t>
            </a:r>
          </a:p>
          <a:p>
            <a:endParaRPr lang="en-US" sz="2000" dirty="0"/>
          </a:p>
          <a:p>
            <a:r>
              <a:rPr lang="en-US" sz="2000" dirty="0"/>
              <a:t>URM						$276,526		$493,814		</a:t>
            </a:r>
          </a:p>
          <a:p>
            <a:pPr marL="457200" lvl="1" indent="0">
              <a:buNone/>
            </a:pPr>
            <a:r>
              <a:rPr lang="en-US" sz="2000" dirty="0"/>
              <a:t>Avg./#/%				N/A				$5,310/93/1.3%</a:t>
            </a:r>
          </a:p>
          <a:p>
            <a:pPr lvl="1"/>
            <a:endParaRPr lang="en-US" sz="2000" dirty="0"/>
          </a:p>
          <a:p>
            <a:r>
              <a:rPr lang="en-US" sz="2000" dirty="0"/>
              <a:t>School/Institutional			$5.7M			$8.7M		</a:t>
            </a:r>
          </a:p>
          <a:p>
            <a:pPr marL="457200" lvl="1" indent="0">
              <a:buNone/>
            </a:pPr>
            <a:r>
              <a:rPr lang="en-US" sz="2000" dirty="0"/>
              <a:t>Avg./#/%				N/A				$4,497/1,952/27.4%</a:t>
            </a:r>
          </a:p>
          <a:p>
            <a:pPr lvl="1"/>
            <a:endParaRPr lang="en-US" sz="2000" dirty="0"/>
          </a:p>
          <a:p>
            <a:r>
              <a:rPr lang="en-US" sz="2000" dirty="0"/>
              <a:t>Other Grants/Scholarships	$3M			$2.8M</a:t>
            </a:r>
          </a:p>
          <a:p>
            <a:pPr marL="457200" lvl="1" indent="0">
              <a:buNone/>
            </a:pPr>
            <a:r>
              <a:rPr lang="en-US" sz="2000" dirty="0"/>
              <a:t>Avg./#/%				N/A				$7,392/381/5.3%</a:t>
            </a:r>
          </a:p>
          <a:p>
            <a:endParaRPr lang="en-US" dirty="0"/>
          </a:p>
        </p:txBody>
      </p:sp>
    </p:spTree>
    <p:extLst>
      <p:ext uri="{BB962C8B-B14F-4D97-AF65-F5344CB8AC3E}">
        <p14:creationId xmlns:p14="http://schemas.microsoft.com/office/powerpoint/2010/main" val="2581189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Contracts and Federal Work-Study</a:t>
            </a:r>
          </a:p>
        </p:txBody>
      </p:sp>
      <p:sp>
        <p:nvSpPr>
          <p:cNvPr id="3" name="Text Placeholder 2"/>
          <p:cNvSpPr>
            <a:spLocks noGrp="1"/>
          </p:cNvSpPr>
          <p:nvPr>
            <p:ph type="body" sz="quarter" idx="10"/>
          </p:nvPr>
        </p:nvSpPr>
        <p:spPr/>
        <p:txBody>
          <a:bodyPr/>
          <a:lstStyle/>
          <a:p>
            <a:endParaRPr lang="en-US"/>
          </a:p>
        </p:txBody>
      </p:sp>
      <p:sp>
        <p:nvSpPr>
          <p:cNvPr id="4" name="Content Placeholder 3"/>
          <p:cNvSpPr>
            <a:spLocks noGrp="1"/>
          </p:cNvSpPr>
          <p:nvPr>
            <p:ph sz="quarter" idx="11"/>
          </p:nvPr>
        </p:nvSpPr>
        <p:spPr/>
        <p:txBody>
          <a:bodyPr/>
          <a:lstStyle/>
          <a:p>
            <a:pPr marL="3657600" lvl="8" indent="0">
              <a:buNone/>
            </a:pPr>
            <a:r>
              <a:rPr lang="en-US" sz="2400" b="1" u="sng" dirty="0"/>
              <a:t>07-08</a:t>
            </a:r>
            <a:r>
              <a:rPr lang="en-US" sz="2400" dirty="0"/>
              <a:t>				</a:t>
            </a:r>
            <a:r>
              <a:rPr lang="en-US" sz="2400" b="1" u="sng" dirty="0"/>
              <a:t>16-17</a:t>
            </a:r>
            <a:r>
              <a:rPr lang="en-US" sz="2400" b="1" dirty="0"/>
              <a:t>		</a:t>
            </a:r>
            <a:r>
              <a:rPr lang="en-US" sz="2400" b="1" u="sng" dirty="0"/>
              <a:t>Change</a:t>
            </a:r>
          </a:p>
          <a:p>
            <a:endParaRPr lang="en-US" dirty="0"/>
          </a:p>
          <a:p>
            <a:r>
              <a:rPr lang="en-US" sz="2000" dirty="0"/>
              <a:t>State Contracts					$6.5M				$5.8M		</a:t>
            </a:r>
            <a:r>
              <a:rPr lang="en-US" sz="2000" b="1" dirty="0"/>
              <a:t>-10%</a:t>
            </a:r>
          </a:p>
          <a:p>
            <a:r>
              <a:rPr lang="en-US" sz="2000" dirty="0"/>
              <a:t>								$8,905/729/12%	$14,337/407/5.7%</a:t>
            </a:r>
          </a:p>
          <a:p>
            <a:endParaRPr lang="en-US" sz="2000" dirty="0"/>
          </a:p>
          <a:p>
            <a:r>
              <a:rPr lang="en-US" sz="2000" dirty="0"/>
              <a:t>Federal Work-Study				$1.9M				$2.3M		</a:t>
            </a:r>
            <a:r>
              <a:rPr lang="en-US" sz="2000" b="1" dirty="0"/>
              <a:t>+21%</a:t>
            </a:r>
          </a:p>
          <a:p>
            <a:r>
              <a:rPr lang="en-US" sz="2000" dirty="0"/>
              <a:t>								$1,364/1,404/23%	$1,715/1,351/19%</a:t>
            </a:r>
          </a:p>
        </p:txBody>
      </p:sp>
    </p:spTree>
    <p:extLst>
      <p:ext uri="{BB962C8B-B14F-4D97-AF65-F5344CB8AC3E}">
        <p14:creationId xmlns:p14="http://schemas.microsoft.com/office/powerpoint/2010/main" val="153422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Loan Assistance – 51% Increase in total</a:t>
            </a:r>
          </a:p>
        </p:txBody>
      </p:sp>
      <p:sp>
        <p:nvSpPr>
          <p:cNvPr id="3" name="Text Placeholder 2"/>
          <p:cNvSpPr>
            <a:spLocks noGrp="1"/>
          </p:cNvSpPr>
          <p:nvPr>
            <p:ph type="body" sz="quarter" idx="10"/>
          </p:nvPr>
        </p:nvSpPr>
        <p:spPr/>
        <p:txBody>
          <a:bodyPr/>
          <a:lstStyle/>
          <a:p>
            <a:endParaRPr lang="en-US"/>
          </a:p>
        </p:txBody>
      </p:sp>
      <p:sp>
        <p:nvSpPr>
          <p:cNvPr id="4" name="Content Placeholder 3"/>
          <p:cNvSpPr>
            <a:spLocks noGrp="1"/>
          </p:cNvSpPr>
          <p:nvPr>
            <p:ph sz="quarter" idx="11"/>
          </p:nvPr>
        </p:nvSpPr>
        <p:spPr>
          <a:xfrm>
            <a:off x="1" y="1534159"/>
            <a:ext cx="9144000" cy="4216935"/>
          </a:xfrm>
        </p:spPr>
        <p:txBody>
          <a:bodyPr/>
          <a:lstStyle/>
          <a:p>
            <a:r>
              <a:rPr lang="en-US" sz="2000" dirty="0"/>
              <a:t>						</a:t>
            </a:r>
            <a:r>
              <a:rPr lang="en-US" sz="2000" b="1" u="sng" dirty="0"/>
              <a:t>07-08</a:t>
            </a:r>
            <a:r>
              <a:rPr lang="en-US" sz="2000" dirty="0"/>
              <a:t>						</a:t>
            </a:r>
            <a:r>
              <a:rPr lang="en-US" sz="2000" b="1" u="sng" dirty="0"/>
              <a:t>16-17</a:t>
            </a:r>
          </a:p>
          <a:p>
            <a:r>
              <a:rPr lang="en-US" sz="2000" b="1" dirty="0"/>
              <a:t>Volume</a:t>
            </a:r>
            <a:r>
              <a:rPr lang="en-US" sz="2000" dirty="0"/>
              <a:t>					</a:t>
            </a:r>
            <a:r>
              <a:rPr lang="en-US" sz="2000" b="1" dirty="0"/>
              <a:t>$169,880,204</a:t>
            </a:r>
            <a:r>
              <a:rPr lang="en-US" sz="2000" dirty="0"/>
              <a:t>	           </a:t>
            </a:r>
            <a:r>
              <a:rPr lang="en-US" sz="2000" b="1" dirty="0"/>
              <a:t>		$258,044,665</a:t>
            </a:r>
          </a:p>
          <a:p>
            <a:endParaRPr lang="en-US" sz="1600" b="1" u="sng" dirty="0"/>
          </a:p>
          <a:p>
            <a:r>
              <a:rPr lang="en-US" sz="1600" b="1" u="sng" dirty="0"/>
              <a:t>Program 	</a:t>
            </a:r>
            <a:r>
              <a:rPr lang="en-US" sz="1600" b="1" dirty="0"/>
              <a:t>			</a:t>
            </a:r>
            <a:r>
              <a:rPr lang="en-US" sz="1600" b="1" u="sng" dirty="0"/>
              <a:t>Avg. Loan </a:t>
            </a:r>
            <a:r>
              <a:rPr lang="en-US" sz="1600" b="1" u="sng" dirty="0" err="1"/>
              <a:t>Amnt</a:t>
            </a:r>
            <a:r>
              <a:rPr lang="en-US" sz="1600" b="1" u="sng" dirty="0"/>
              <a:t>/#/% receiving</a:t>
            </a:r>
            <a:r>
              <a:rPr lang="en-US" sz="1600" dirty="0"/>
              <a:t>	</a:t>
            </a:r>
            <a:r>
              <a:rPr lang="en-US" sz="1600" b="1" u="sng" dirty="0"/>
              <a:t>Avg. Loan </a:t>
            </a:r>
            <a:r>
              <a:rPr lang="en-US" sz="1600" b="1" u="sng" dirty="0" err="1"/>
              <a:t>Amnt</a:t>
            </a:r>
            <a:r>
              <a:rPr lang="en-US" sz="1600" b="1" u="sng" dirty="0"/>
              <a:t>/#/% receiving</a:t>
            </a:r>
          </a:p>
          <a:p>
            <a:endParaRPr lang="en-US" dirty="0"/>
          </a:p>
          <a:p>
            <a:r>
              <a:rPr lang="en-US" dirty="0"/>
              <a:t>Perkins					$3,894/2,223/</a:t>
            </a:r>
            <a:r>
              <a:rPr lang="en-US" b="1" dirty="0">
                <a:solidFill>
                  <a:srgbClr val="FF0000"/>
                </a:solidFill>
              </a:rPr>
              <a:t>37%</a:t>
            </a:r>
            <a:r>
              <a:rPr lang="en-US" dirty="0"/>
              <a:t>				$4,161/1,175/</a:t>
            </a:r>
            <a:r>
              <a:rPr lang="en-US" b="1" dirty="0"/>
              <a:t>16.5%</a:t>
            </a:r>
          </a:p>
          <a:p>
            <a:r>
              <a:rPr lang="en-US" dirty="0"/>
              <a:t>HHS Health Prof				$4,630/944/16.9%				$5,044/1,129/15.9%</a:t>
            </a:r>
          </a:p>
          <a:p>
            <a:r>
              <a:rPr lang="en-US" dirty="0"/>
              <a:t>Federal Direct Loan			$24,402/4,436/79%				$</a:t>
            </a:r>
            <a:r>
              <a:rPr lang="en-US" dirty="0">
                <a:solidFill>
                  <a:srgbClr val="FF0000"/>
                </a:solidFill>
              </a:rPr>
              <a:t>38,370</a:t>
            </a:r>
            <a:r>
              <a:rPr lang="en-US" dirty="0"/>
              <a:t>/5,433/76%	</a:t>
            </a:r>
          </a:p>
          <a:p>
            <a:r>
              <a:rPr lang="en-US" dirty="0"/>
              <a:t>	Unsubsidized</a:t>
            </a:r>
          </a:p>
          <a:p>
            <a:r>
              <a:rPr lang="en-US" dirty="0"/>
              <a:t>Federal Graduate Plus			$8,714/4,683/</a:t>
            </a:r>
            <a:r>
              <a:rPr lang="en-US" b="1" dirty="0">
                <a:solidFill>
                  <a:srgbClr val="E94425"/>
                </a:solidFill>
              </a:rPr>
              <a:t>84%</a:t>
            </a:r>
            <a:r>
              <a:rPr lang="en-US" dirty="0"/>
              <a:t>				$14,739/2,348/</a:t>
            </a:r>
            <a:r>
              <a:rPr lang="en-US" b="1" dirty="0">
                <a:solidFill>
                  <a:srgbClr val="FF0000"/>
                </a:solidFill>
              </a:rPr>
              <a:t>33%</a:t>
            </a:r>
          </a:p>
          <a:p>
            <a:r>
              <a:rPr lang="en-US" b="1" dirty="0"/>
              <a:t>	</a:t>
            </a:r>
            <a:r>
              <a:rPr lang="en-US" dirty="0"/>
              <a:t>Subsidized</a:t>
            </a:r>
          </a:p>
          <a:p>
            <a:r>
              <a:rPr lang="en-US" dirty="0"/>
              <a:t>Institutional Loans			$1,648/322/5.8%					$5,248/125/1.8%</a:t>
            </a:r>
          </a:p>
          <a:p>
            <a:r>
              <a:rPr lang="en-US" dirty="0"/>
              <a:t>HHS Loans for Disadvantaged	$2,610/64/1%					$3,448/70/1%</a:t>
            </a:r>
          </a:p>
          <a:p>
            <a:r>
              <a:rPr lang="en-US" dirty="0"/>
              <a:t>Other Loans				$14,917/476/8%	        				$17,118/204/2.9%</a:t>
            </a:r>
          </a:p>
          <a:p>
            <a:endParaRPr lang="en-US" dirty="0"/>
          </a:p>
        </p:txBody>
      </p:sp>
    </p:spTree>
    <p:extLst>
      <p:ext uri="{BB962C8B-B14F-4D97-AF65-F5344CB8AC3E}">
        <p14:creationId xmlns:p14="http://schemas.microsoft.com/office/powerpoint/2010/main" val="494060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Tuition</a:t>
            </a:r>
          </a:p>
        </p:txBody>
      </p:sp>
      <p:sp>
        <p:nvSpPr>
          <p:cNvPr id="3" name="Text Placeholder 2"/>
          <p:cNvSpPr>
            <a:spLocks noGrp="1"/>
          </p:cNvSpPr>
          <p:nvPr>
            <p:ph type="body" sz="quarter" idx="10"/>
          </p:nvPr>
        </p:nvSpPr>
        <p:spPr/>
        <p:txBody>
          <a:bodyPr/>
          <a:lstStyle/>
          <a:p>
            <a:r>
              <a:rPr lang="en-US" dirty="0"/>
              <a:t>Our esteemed panel</a:t>
            </a:r>
          </a:p>
        </p:txBody>
      </p:sp>
      <p:sp>
        <p:nvSpPr>
          <p:cNvPr id="4" name="Content Placeholder 3"/>
          <p:cNvSpPr>
            <a:spLocks noGrp="1"/>
          </p:cNvSpPr>
          <p:nvPr>
            <p:ph sz="quarter" idx="11"/>
          </p:nvPr>
        </p:nvSpPr>
        <p:spPr>
          <a:xfrm>
            <a:off x="137224" y="1546698"/>
            <a:ext cx="8656580" cy="4027467"/>
          </a:xfrm>
        </p:spPr>
        <p:txBody>
          <a:bodyPr>
            <a:normAutofit fontScale="77500" lnSpcReduction="20000"/>
          </a:bodyPr>
          <a:lstStyle/>
          <a:p>
            <a:pPr marL="285750" indent="-285750">
              <a:buFont typeface="Arial"/>
              <a:buChar char="•"/>
            </a:pPr>
            <a:r>
              <a:rPr lang="en-US" sz="2200" dirty="0"/>
              <a:t>Key Note:</a:t>
            </a:r>
          </a:p>
          <a:p>
            <a:pPr marL="1028700" lvl="1">
              <a:buFont typeface="Arial"/>
              <a:buChar char="•"/>
            </a:pPr>
            <a:r>
              <a:rPr lang="en-US" sz="2200" b="1" i="0" dirty="0"/>
              <a:t>Mark </a:t>
            </a:r>
            <a:r>
              <a:rPr lang="en-US" sz="2200" b="1" i="0" dirty="0" err="1"/>
              <a:t>Colip</a:t>
            </a:r>
            <a:r>
              <a:rPr lang="en-US" sz="2200" b="1" i="0" dirty="0"/>
              <a:t>, OD – President of the Illinois College of Optometry</a:t>
            </a:r>
          </a:p>
          <a:p>
            <a:pPr marL="1428750" lvl="2"/>
            <a:r>
              <a:rPr lang="en-US" sz="2200" i="0" dirty="0"/>
              <a:t>Debt to income ratio in optometry</a:t>
            </a:r>
          </a:p>
          <a:p>
            <a:pPr lvl="1" indent="0">
              <a:buNone/>
            </a:pPr>
            <a:endParaRPr lang="en-US" sz="2200" dirty="0"/>
          </a:p>
          <a:p>
            <a:pPr marL="285750" indent="-285750">
              <a:buFont typeface="Arial"/>
              <a:buChar char="•"/>
            </a:pPr>
            <a:r>
              <a:rPr lang="en-US" sz="2200" dirty="0"/>
              <a:t>Panelists:</a:t>
            </a:r>
          </a:p>
          <a:p>
            <a:pPr marL="1028700" lvl="1">
              <a:buFont typeface="Arial"/>
              <a:buChar char="•"/>
            </a:pPr>
            <a:r>
              <a:rPr lang="en-US" sz="2200" b="1" i="0" dirty="0"/>
              <a:t>Justin </a:t>
            </a:r>
            <a:r>
              <a:rPr lang="en-US" sz="2200" b="1" i="0" dirty="0" err="1"/>
              <a:t>Griest</a:t>
            </a:r>
            <a:r>
              <a:rPr lang="en-US" sz="2200" b="1" i="0" dirty="0"/>
              <a:t>, MEd – Admissions, Recruitment &amp; Financial Aid Officer, OSU College of Optometry</a:t>
            </a:r>
          </a:p>
          <a:p>
            <a:pPr marL="1428750" lvl="2">
              <a:buFont typeface="Arial" panose="020B0604020202020204" pitchFamily="34" charset="0"/>
              <a:buChar char="•"/>
            </a:pPr>
            <a:r>
              <a:rPr lang="en-US" sz="2200" dirty="0"/>
              <a:t>Debt levels from other professions and perspectives</a:t>
            </a:r>
            <a:br>
              <a:rPr lang="en-US" sz="2200" dirty="0"/>
            </a:br>
            <a:endParaRPr lang="en-US" sz="2200" dirty="0"/>
          </a:p>
          <a:p>
            <a:pPr marL="1028700" lvl="1">
              <a:buFont typeface="Arial" panose="020B0604020202020204" pitchFamily="34" charset="0"/>
              <a:buChar char="•"/>
            </a:pPr>
            <a:r>
              <a:rPr lang="en-US" sz="2200" b="1" i="0" dirty="0"/>
              <a:t>Danica </a:t>
            </a:r>
            <a:r>
              <a:rPr lang="en-US" sz="2200" b="1" i="0" smtClean="0"/>
              <a:t>Marrelli</a:t>
            </a:r>
            <a:r>
              <a:rPr lang="en-US" sz="2200" b="1" i="0" dirty="0"/>
              <a:t>, OD, FAAO – Assistant Dean of Clinical Education, University of Houston College of Optometry</a:t>
            </a:r>
          </a:p>
          <a:p>
            <a:pPr marL="1428750" lvl="2">
              <a:buFont typeface="Arial" panose="020B0604020202020204" pitchFamily="34" charset="0"/>
              <a:buChar char="•"/>
            </a:pPr>
            <a:r>
              <a:rPr lang="en-US" sz="2200" dirty="0"/>
              <a:t>Current student views on the issue</a:t>
            </a:r>
            <a:br>
              <a:rPr lang="en-US" sz="2200" dirty="0"/>
            </a:br>
            <a:endParaRPr lang="en-US" sz="2200" dirty="0"/>
          </a:p>
          <a:p>
            <a:pPr marL="1028700" lvl="1">
              <a:buFont typeface="Arial" panose="020B0604020202020204" pitchFamily="34" charset="0"/>
              <a:buChar char="•"/>
            </a:pPr>
            <a:r>
              <a:rPr lang="en-US" sz="2200" b="1" i="0" dirty="0"/>
              <a:t>David Heath, OD, </a:t>
            </a:r>
            <a:r>
              <a:rPr lang="en-US" sz="2200" b="1" i="0" dirty="0" err="1"/>
              <a:t>EdM</a:t>
            </a:r>
            <a:r>
              <a:rPr lang="en-US" sz="2200" b="1" i="0" dirty="0"/>
              <a:t>, FAAO – President, SUNY College of Optometry</a:t>
            </a:r>
          </a:p>
          <a:p>
            <a:pPr marL="1428750" lvl="2">
              <a:buFont typeface="Arial" panose="020B0604020202020204" pitchFamily="34" charset="0"/>
              <a:buChar char="•"/>
            </a:pPr>
            <a:r>
              <a:rPr lang="en-US" sz="2200" dirty="0"/>
              <a:t>Supply &amp; demand or Are there jobs?</a:t>
            </a:r>
            <a:br>
              <a:rPr lang="en-US" sz="2200" dirty="0"/>
            </a:br>
            <a:endParaRPr lang="en-US" sz="2200" dirty="0"/>
          </a:p>
          <a:p>
            <a:pPr marL="1028700" lvl="1"/>
            <a:endParaRPr lang="en-US" dirty="0"/>
          </a:p>
          <a:p>
            <a:pPr marL="285750"/>
            <a:endParaRPr lang="en-US" dirty="0"/>
          </a:p>
        </p:txBody>
      </p:sp>
    </p:spTree>
    <p:extLst>
      <p:ext uri="{BB962C8B-B14F-4D97-AF65-F5344CB8AC3E}">
        <p14:creationId xmlns:p14="http://schemas.microsoft.com/office/powerpoint/2010/main" val="936121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Indebtedness of Graduates – ASCO </a:t>
            </a:r>
          </a:p>
        </p:txBody>
      </p:sp>
      <p:sp>
        <p:nvSpPr>
          <p:cNvPr id="3" name="Text Placeholder 2"/>
          <p:cNvSpPr>
            <a:spLocks noGrp="1"/>
          </p:cNvSpPr>
          <p:nvPr>
            <p:ph type="body" sz="quarter" idx="10"/>
          </p:nvPr>
        </p:nvSpPr>
        <p:spPr/>
        <p:txBody>
          <a:bodyPr/>
          <a:lstStyle/>
          <a:p>
            <a:endParaRPr lang="en-US"/>
          </a:p>
        </p:txBody>
      </p:sp>
      <p:sp>
        <p:nvSpPr>
          <p:cNvPr id="4" name="Content Placeholder 3"/>
          <p:cNvSpPr>
            <a:spLocks noGrp="1"/>
          </p:cNvSpPr>
          <p:nvPr>
            <p:ph sz="quarter" idx="11"/>
          </p:nvPr>
        </p:nvSpPr>
        <p:spPr>
          <a:xfrm>
            <a:off x="1" y="1534160"/>
            <a:ext cx="9144000" cy="3728720"/>
          </a:xfrm>
        </p:spPr>
        <p:txBody>
          <a:bodyPr>
            <a:normAutofit lnSpcReduction="10000"/>
          </a:bodyPr>
          <a:lstStyle/>
          <a:p>
            <a:pPr marL="3657600" lvl="8" indent="0">
              <a:buNone/>
            </a:pPr>
            <a:r>
              <a:rPr lang="en-US" sz="2400" b="1" u="sng" dirty="0"/>
              <a:t>07-08</a:t>
            </a:r>
            <a:r>
              <a:rPr lang="en-US" sz="2400" b="1" dirty="0"/>
              <a:t>	</a:t>
            </a:r>
            <a:r>
              <a:rPr lang="en-US" sz="2400" dirty="0"/>
              <a:t>		</a:t>
            </a:r>
            <a:r>
              <a:rPr lang="en-US" sz="2400" b="1" u="sng" dirty="0"/>
              <a:t>16-17</a:t>
            </a:r>
            <a:r>
              <a:rPr lang="en-US" sz="2400" dirty="0"/>
              <a:t>		</a:t>
            </a:r>
            <a:r>
              <a:rPr lang="en-US" sz="2400" b="1" u="sng" dirty="0"/>
              <a:t>Increase</a:t>
            </a:r>
          </a:p>
          <a:p>
            <a:r>
              <a:rPr lang="en-US" sz="2000" dirty="0"/>
              <a:t># w/ Debt						1,069			1,136		6.3%</a:t>
            </a:r>
          </a:p>
          <a:p>
            <a:endParaRPr lang="en-US" sz="2000" dirty="0"/>
          </a:p>
          <a:p>
            <a:r>
              <a:rPr lang="en-US" sz="2000" dirty="0"/>
              <a:t>% w/ Debt						78%			79.4%		1.4%</a:t>
            </a:r>
          </a:p>
          <a:p>
            <a:endParaRPr lang="en-US" sz="2000" dirty="0"/>
          </a:p>
          <a:p>
            <a:r>
              <a:rPr lang="en-US" sz="2000" dirty="0"/>
              <a:t>Average Debt					$132,630		$174,165   	31%</a:t>
            </a:r>
          </a:p>
          <a:p>
            <a:pPr marL="457200" lvl="1" indent="0">
              <a:buNone/>
            </a:pPr>
            <a:r>
              <a:rPr lang="en-US" sz="2000" dirty="0"/>
              <a:t>+</a:t>
            </a:r>
            <a:r>
              <a:rPr lang="en-US" sz="2000" dirty="0" err="1"/>
              <a:t>Avg</a:t>
            </a:r>
            <a:r>
              <a:rPr lang="en-US" sz="2000" dirty="0"/>
              <a:t> Undergrad debt		+$15,703 		+$26,865 </a:t>
            </a:r>
          </a:p>
          <a:p>
            <a:pPr marL="3657600" lvl="8" indent="0">
              <a:buNone/>
            </a:pPr>
            <a:r>
              <a:rPr lang="en-US" sz="1800" dirty="0"/>
              <a:t>(27% - 405*)	 	(48% - 617)</a:t>
            </a:r>
          </a:p>
          <a:p>
            <a:pPr lvl="8"/>
            <a:endParaRPr lang="en-US" sz="2400" dirty="0"/>
          </a:p>
          <a:p>
            <a:pPr marL="457200" lvl="1" indent="0">
              <a:buNone/>
            </a:pPr>
            <a:r>
              <a:rPr lang="en-US" sz="2000" dirty="0"/>
              <a:t>* 6 schools did not report</a:t>
            </a:r>
          </a:p>
          <a:p>
            <a:endParaRPr lang="en-US" dirty="0"/>
          </a:p>
        </p:txBody>
      </p:sp>
    </p:spTree>
    <p:extLst>
      <p:ext uri="{BB962C8B-B14F-4D97-AF65-F5344CB8AC3E}">
        <p14:creationId xmlns:p14="http://schemas.microsoft.com/office/powerpoint/2010/main" val="3250968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Loan Repayment options (1)</a:t>
            </a:r>
          </a:p>
        </p:txBody>
      </p:sp>
      <p:sp>
        <p:nvSpPr>
          <p:cNvPr id="3" name="Text Placeholder 2"/>
          <p:cNvSpPr>
            <a:spLocks noGrp="1"/>
          </p:cNvSpPr>
          <p:nvPr>
            <p:ph type="body" sz="quarter" idx="10"/>
          </p:nvPr>
        </p:nvSpPr>
        <p:spPr/>
        <p:txBody>
          <a:bodyPr/>
          <a:lstStyle/>
          <a:p>
            <a:endParaRPr lang="en-US"/>
          </a:p>
        </p:txBody>
      </p:sp>
      <p:pic>
        <p:nvPicPr>
          <p:cNvPr id="5" name="Content Placeholder 4" descr="https://lendedu.com/wp-content/uploads/2016/03/federal-student-loan-repayment-options-1.png"/>
          <p:cNvPicPr>
            <a:picLocks noGrp="1"/>
          </p:cNvPicPr>
          <p:nvPr>
            <p:ph sz="quarter" idx="11"/>
          </p:nvPr>
        </p:nvPicPr>
        <p:blipFill rotWithShape="1">
          <a:blip r:embed="rId2">
            <a:extLst>
              <a:ext uri="{28A0092B-C50C-407E-A947-70E740481C1C}">
                <a14:useLocalDpi xmlns:a14="http://schemas.microsoft.com/office/drawing/2010/main" val="0"/>
              </a:ext>
            </a:extLst>
          </a:blip>
          <a:srcRect l="-801" t="8691" r="801" b="52618"/>
          <a:stretch/>
        </p:blipFill>
        <p:spPr bwMode="auto">
          <a:xfrm>
            <a:off x="1652337" y="1427747"/>
            <a:ext cx="6280484" cy="44436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8760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Loan Repayment options (2)</a:t>
            </a:r>
          </a:p>
        </p:txBody>
      </p:sp>
      <p:sp>
        <p:nvSpPr>
          <p:cNvPr id="3" name="Text Placeholder 2"/>
          <p:cNvSpPr>
            <a:spLocks noGrp="1"/>
          </p:cNvSpPr>
          <p:nvPr>
            <p:ph type="body" sz="quarter" idx="10"/>
          </p:nvPr>
        </p:nvSpPr>
        <p:spPr/>
        <p:txBody>
          <a:bodyPr/>
          <a:lstStyle/>
          <a:p>
            <a:endParaRPr lang="en-US"/>
          </a:p>
        </p:txBody>
      </p:sp>
      <p:pic>
        <p:nvPicPr>
          <p:cNvPr id="5" name="Content Placeholder 4" descr="https://lendedu.com/wp-content/uploads/2016/03/federal-student-loan-repayment-options-1.png"/>
          <p:cNvPicPr>
            <a:picLocks noGrp="1"/>
          </p:cNvPicPr>
          <p:nvPr>
            <p:ph sz="quarter" idx="11"/>
          </p:nvPr>
        </p:nvPicPr>
        <p:blipFill rotWithShape="1">
          <a:blip r:embed="rId2">
            <a:extLst>
              <a:ext uri="{28A0092B-C50C-407E-A947-70E740481C1C}">
                <a14:useLocalDpi xmlns:a14="http://schemas.microsoft.com/office/drawing/2010/main" val="0"/>
              </a:ext>
            </a:extLst>
          </a:blip>
          <a:srcRect t="50223" b="-1"/>
          <a:stretch/>
        </p:blipFill>
        <p:spPr bwMode="auto">
          <a:xfrm>
            <a:off x="2286000" y="1435768"/>
            <a:ext cx="5133473" cy="44276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7823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$200K Loan Repayment scenarios</a:t>
            </a:r>
          </a:p>
        </p:txBody>
      </p:sp>
      <p:sp>
        <p:nvSpPr>
          <p:cNvPr id="3" name="Text Placeholder 2"/>
          <p:cNvSpPr>
            <a:spLocks noGrp="1"/>
          </p:cNvSpPr>
          <p:nvPr>
            <p:ph type="body" sz="quarter" idx="10"/>
          </p:nvPr>
        </p:nvSpPr>
        <p:spPr/>
        <p:txBody>
          <a:bodyPr/>
          <a:lstStyle/>
          <a:p>
            <a:endParaRPr lang="en-US"/>
          </a:p>
        </p:txBody>
      </p:sp>
      <p:sp>
        <p:nvSpPr>
          <p:cNvPr id="7" name="TextBox 1"/>
          <p:cNvSpPr txBox="1"/>
          <p:nvPr/>
        </p:nvSpPr>
        <p:spPr>
          <a:xfrm>
            <a:off x="64168" y="1503967"/>
            <a:ext cx="2175813" cy="3496222"/>
          </a:xfrm>
          <a:prstGeom prst="rect">
            <a:avLst/>
          </a:prstGeom>
          <a:gradFill flip="none" rotWithShape="1">
            <a:gsLst>
              <a:gs pos="0">
                <a:schemeClr val="accent2"/>
              </a:gs>
              <a:gs pos="35000">
                <a:schemeClr val="accent2">
                  <a:tint val="37000"/>
                  <a:satMod val="300000"/>
                </a:schemeClr>
              </a:gs>
              <a:gs pos="100000">
                <a:schemeClr val="accent2">
                  <a:tint val="15000"/>
                  <a:satMod val="350000"/>
                </a:schemeClr>
              </a:gs>
            </a:gsLst>
            <a:lin ang="13500000" scaled="1"/>
            <a:tileRect/>
          </a:gradFill>
        </p:spPr>
        <p:style>
          <a:lnRef idx="1">
            <a:schemeClr val="accent2"/>
          </a:lnRef>
          <a:fillRef idx="2">
            <a:schemeClr val="accent2"/>
          </a:fillRef>
          <a:effectRef idx="1">
            <a:schemeClr val="accent2"/>
          </a:effectRef>
          <a:fontRef idx="minor">
            <a:schemeClr val="dk1"/>
          </a:fontRef>
        </p:style>
        <p:txBody>
          <a:bodyPr vert="horz" wrap="square" lIns="105508" tIns="52754" rIns="105508" bIns="52754" rtlCol="0">
            <a:norm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395638" indent="-395638">
              <a:spcBef>
                <a:spcPct val="20000"/>
              </a:spcBef>
            </a:pPr>
            <a:r>
              <a:rPr lang="en-US" sz="1846" cap="all" dirty="0">
                <a:solidFill>
                  <a:schemeClr val="accent2"/>
                </a:solidFill>
                <a:latin typeface="nevis Bold"/>
                <a:cs typeface="nevis Bold"/>
              </a:rPr>
              <a:t>$</a:t>
            </a:r>
            <a:r>
              <a:rPr lang="en-US" sz="1846" dirty="0">
                <a:solidFill>
                  <a:schemeClr val="accent2"/>
                </a:solidFill>
                <a:latin typeface="nevis Bold"/>
                <a:cs typeface="nevis Bold"/>
              </a:rPr>
              <a:t>200,000 Loan Balance</a:t>
            </a:r>
          </a:p>
          <a:p>
            <a:pPr marL="395638" indent="-395638">
              <a:spcBef>
                <a:spcPct val="20000"/>
              </a:spcBef>
            </a:pPr>
            <a:endParaRPr lang="en-US" sz="1846" dirty="0">
              <a:solidFill>
                <a:schemeClr val="accent2"/>
              </a:solidFill>
              <a:latin typeface="nevis Bold"/>
              <a:cs typeface="nevis Bold"/>
            </a:endParaRPr>
          </a:p>
          <a:p>
            <a:pPr marL="395638" indent="-395638">
              <a:spcBef>
                <a:spcPct val="20000"/>
              </a:spcBef>
            </a:pPr>
            <a:r>
              <a:rPr lang="en-US" sz="1846" dirty="0">
                <a:solidFill>
                  <a:schemeClr val="accent2"/>
                </a:solidFill>
                <a:latin typeface="nevis Bold"/>
                <a:cs typeface="nevis Bold"/>
              </a:rPr>
              <a:t>$102,000 Starting Salary</a:t>
            </a:r>
          </a:p>
          <a:p>
            <a:pPr marL="395638" indent="-395638">
              <a:spcBef>
                <a:spcPct val="20000"/>
              </a:spcBef>
            </a:pPr>
            <a:endParaRPr lang="en-US" sz="1846" dirty="0">
              <a:solidFill>
                <a:schemeClr val="accent2"/>
              </a:solidFill>
              <a:latin typeface="nevis Bold"/>
              <a:cs typeface="nevis Bold"/>
            </a:endParaRPr>
          </a:p>
          <a:p>
            <a:pPr marL="395638" indent="-395638">
              <a:spcBef>
                <a:spcPct val="20000"/>
              </a:spcBef>
            </a:pPr>
            <a:r>
              <a:rPr lang="en-US" sz="1846" dirty="0">
                <a:solidFill>
                  <a:schemeClr val="accent2"/>
                </a:solidFill>
                <a:latin typeface="nevis Bold"/>
                <a:cs typeface="nevis Bold"/>
              </a:rPr>
              <a:t>5% Annual Income Growth</a:t>
            </a:r>
            <a:endParaRPr lang="en-US" sz="1846" cap="all" dirty="0">
              <a:solidFill>
                <a:schemeClr val="accent2"/>
              </a:solidFill>
              <a:latin typeface="nevis Bold"/>
              <a:cs typeface="nevis Bold"/>
            </a:endParaRPr>
          </a:p>
        </p:txBody>
      </p:sp>
      <p:pic>
        <p:nvPicPr>
          <p:cNvPr id="8" name="chart"/>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600" t="45086" r="35508" b="17914"/>
          <a:stretch/>
        </p:blipFill>
        <p:spPr>
          <a:xfrm>
            <a:off x="2239981" y="1503967"/>
            <a:ext cx="6911410" cy="3558345"/>
          </a:xfrm>
          <a:prstGeom prst="rect">
            <a:avLst/>
          </a:prstGeom>
        </p:spPr>
      </p:pic>
      <p:sp>
        <p:nvSpPr>
          <p:cNvPr id="12" name="Content Placeholder 11"/>
          <p:cNvSpPr>
            <a:spLocks noGrp="1"/>
          </p:cNvSpPr>
          <p:nvPr>
            <p:ph sz="quarter" idx="11"/>
          </p:nvPr>
        </p:nvSpPr>
        <p:spPr>
          <a:xfrm>
            <a:off x="1507140" y="5198460"/>
            <a:ext cx="8413750" cy="3706813"/>
          </a:xfrm>
          <a:prstGeom prst="rect">
            <a:avLst/>
          </a:prstGeom>
        </p:spPr>
        <p:txBody>
          <a:bodyPr wrap="square">
            <a:spAutoFit/>
          </a:bodyPr>
          <a:lstStyle/>
          <a:p>
            <a:r>
              <a:rPr lang="en-US" sz="1615" dirty="0"/>
              <a:t>https://studentloans.gov/myDirectLoan/repaymentEstimator.action</a:t>
            </a:r>
          </a:p>
        </p:txBody>
      </p:sp>
    </p:spTree>
    <p:extLst>
      <p:ext uri="{BB962C8B-B14F-4D97-AF65-F5344CB8AC3E}">
        <p14:creationId xmlns:p14="http://schemas.microsoft.com/office/powerpoint/2010/main" val="3203533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39603" y="197040"/>
            <a:ext cx="8338142" cy="2124856"/>
          </a:xfrm>
          <a:prstGeom prst="rect">
            <a:avLst/>
          </a:prstGeom>
        </p:spPr>
        <p:txBody>
          <a:bodyPr vert="horz" lIns="91440" tIns="45720" rIns="91440" bIns="45720" rtlCol="0" anchor="b" anchorCtr="0">
            <a:noAutofit/>
          </a:bodyPr>
          <a:lstStyle>
            <a:lvl1pPr algn="l" defTabSz="457200" rtl="0" eaLnBrk="1" latinLnBrk="0" hangingPunct="1">
              <a:lnSpc>
                <a:spcPct val="80000"/>
              </a:lnSpc>
              <a:spcBef>
                <a:spcPct val="0"/>
              </a:spcBef>
              <a:buNone/>
              <a:defRPr sz="3200" b="1" i="0" kern="1200" cap="all">
                <a:solidFill>
                  <a:schemeClr val="accent1"/>
                </a:solidFill>
                <a:latin typeface="Verdana"/>
                <a:ea typeface="+mj-ea"/>
                <a:cs typeface="Verdana"/>
              </a:defRPr>
            </a:lvl1pPr>
          </a:lstStyle>
          <a:p>
            <a:r>
              <a:rPr lang="en-US" sz="2400" dirty="0">
                <a:latin typeface="Verdana" panose="020B0604030504040204" pitchFamily="34" charset="0"/>
                <a:ea typeface="Verdana" panose="020B0604030504040204" pitchFamily="34" charset="0"/>
                <a:cs typeface="Verdana" panose="020B0604030504040204" pitchFamily="34" charset="0"/>
              </a:rPr>
              <a:t/>
            </a:r>
            <a:br>
              <a:rPr lang="en-US" sz="2400" dirty="0">
                <a:latin typeface="Verdana" panose="020B0604030504040204" pitchFamily="34" charset="0"/>
                <a:ea typeface="Verdana" panose="020B0604030504040204" pitchFamily="34" charset="0"/>
                <a:cs typeface="Verdana" panose="020B0604030504040204" pitchFamily="34" charset="0"/>
              </a:rPr>
            </a:br>
            <a:r>
              <a:rPr lang="en-US" sz="2400" dirty="0">
                <a:latin typeface="Verdana" panose="020B0604030504040204" pitchFamily="34" charset="0"/>
                <a:ea typeface="Verdana" panose="020B0604030504040204" pitchFamily="34" charset="0"/>
                <a:cs typeface="Verdana" panose="020B0604030504040204" pitchFamily="34" charset="0"/>
              </a:rPr>
              <a:t/>
            </a:r>
            <a:br>
              <a:rPr lang="en-US" sz="2400" dirty="0">
                <a:latin typeface="Verdana" panose="020B0604030504040204" pitchFamily="34" charset="0"/>
                <a:ea typeface="Verdana" panose="020B0604030504040204" pitchFamily="34" charset="0"/>
                <a:cs typeface="Verdana" panose="020B0604030504040204" pitchFamily="34" charset="0"/>
              </a:rPr>
            </a:br>
            <a:r>
              <a:rPr lang="en-US" sz="2400" dirty="0">
                <a:latin typeface="Verdana" panose="020B0604030504040204" pitchFamily="34" charset="0"/>
                <a:ea typeface="Verdana" panose="020B0604030504040204" pitchFamily="34" charset="0"/>
                <a:cs typeface="Verdana" panose="020B0604030504040204" pitchFamily="34" charset="0"/>
              </a:rPr>
              <a:t>Addressing the issue in the recruiting process </a:t>
            </a:r>
          </a:p>
        </p:txBody>
      </p:sp>
      <p:sp>
        <p:nvSpPr>
          <p:cNvPr id="6" name="Subtitle 2"/>
          <p:cNvSpPr txBox="1">
            <a:spLocks/>
          </p:cNvSpPr>
          <p:nvPr/>
        </p:nvSpPr>
        <p:spPr>
          <a:xfrm>
            <a:off x="639603" y="2721042"/>
            <a:ext cx="6858000" cy="967934"/>
          </a:xfrm>
          <a:prstGeom prst="rect">
            <a:avLst/>
          </a:prstGeom>
        </p:spPr>
        <p:txBody>
          <a:bodyPr vert="horz" lIns="91440" tIns="45720" rIns="91440" bIns="45720" rtlCol="0" anchor="t" anchorCtr="0">
            <a:normAutofit fontScale="92500" lnSpcReduction="10000"/>
          </a:bodyPr>
          <a:lstStyle>
            <a:lvl1pPr marL="0" indent="0" algn="l" defTabSz="457200" rtl="0" eaLnBrk="1" latinLnBrk="0" hangingPunct="1">
              <a:spcBef>
                <a:spcPct val="20000"/>
              </a:spcBef>
              <a:buClr>
                <a:schemeClr val="accent3"/>
              </a:buClr>
              <a:buFont typeface="Arial"/>
              <a:buNone/>
              <a:defRPr sz="2000" b="0" i="0" kern="1200">
                <a:solidFill>
                  <a:schemeClr val="tx1">
                    <a:tint val="75000"/>
                  </a:schemeClr>
                </a:solidFill>
                <a:latin typeface="Verdana"/>
                <a:ea typeface="+mn-ea"/>
                <a:cs typeface="Verdana"/>
              </a:defRPr>
            </a:lvl1pPr>
            <a:lvl2pPr marL="457200" indent="0" algn="l" defTabSz="457200" rtl="0" eaLnBrk="1" latinLnBrk="0" hangingPunct="1">
              <a:spcBef>
                <a:spcPct val="20000"/>
              </a:spcBef>
              <a:buClr>
                <a:schemeClr val="accent3"/>
              </a:buClr>
              <a:buFont typeface="Arial"/>
              <a:buNone/>
              <a:defRPr sz="1800" b="0" i="1" kern="1200">
                <a:solidFill>
                  <a:schemeClr val="tx1">
                    <a:tint val="75000"/>
                  </a:schemeClr>
                </a:solidFill>
                <a:latin typeface="Arial"/>
                <a:ea typeface="+mn-ea"/>
                <a:cs typeface="Arial"/>
              </a:defRPr>
            </a:lvl2pPr>
            <a:lvl3pPr marL="914400" indent="0" algn="l" defTabSz="457200" rtl="0" eaLnBrk="1" latinLnBrk="0" hangingPunct="1">
              <a:spcBef>
                <a:spcPct val="20000"/>
              </a:spcBef>
              <a:buClr>
                <a:schemeClr val="accent3"/>
              </a:buClr>
              <a:buFont typeface="Arial"/>
              <a:buNone/>
              <a:defRPr sz="1600" b="0" i="0" kern="1200">
                <a:solidFill>
                  <a:schemeClr val="tx1">
                    <a:tint val="75000"/>
                  </a:schemeClr>
                </a:solidFill>
                <a:latin typeface="Arial"/>
                <a:ea typeface="+mn-ea"/>
                <a:cs typeface="Arial"/>
              </a:defRPr>
            </a:lvl3pPr>
            <a:lvl4pPr marL="1371600" indent="0" algn="l" defTabSz="457200" rtl="0" eaLnBrk="1" latinLnBrk="0" hangingPunct="1">
              <a:spcBef>
                <a:spcPct val="20000"/>
              </a:spcBef>
              <a:buClr>
                <a:schemeClr val="accent3"/>
              </a:buClr>
              <a:buFont typeface="Arial"/>
              <a:buNone/>
              <a:defRPr sz="1400" b="0" i="1" kern="1200">
                <a:solidFill>
                  <a:schemeClr val="tx1">
                    <a:tint val="75000"/>
                  </a:schemeClr>
                </a:solidFill>
                <a:latin typeface="Arial"/>
                <a:ea typeface="+mn-ea"/>
                <a:cs typeface="Arial"/>
              </a:defRPr>
            </a:lvl4pPr>
            <a:lvl5pPr marL="1828800" indent="0" algn="l" defTabSz="457200" rtl="0" eaLnBrk="1" latinLnBrk="0" hangingPunct="1">
              <a:spcBef>
                <a:spcPct val="20000"/>
              </a:spcBef>
              <a:buClr>
                <a:schemeClr val="accent3"/>
              </a:buClr>
              <a:buFont typeface="Arial"/>
              <a:buNone/>
              <a:defRPr sz="1400" b="0" i="0" kern="1200">
                <a:solidFill>
                  <a:schemeClr val="tx1">
                    <a:tint val="75000"/>
                  </a:schemeClr>
                </a:solidFill>
                <a:latin typeface="Arial"/>
                <a:ea typeface="+mn-ea"/>
                <a:cs typeface="Arial"/>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de-DE" dirty="0"/>
              <a:t>Justin </a:t>
            </a:r>
            <a:r>
              <a:rPr lang="de-DE" dirty="0" err="1"/>
              <a:t>Griest</a:t>
            </a:r>
            <a:r>
              <a:rPr lang="de-DE" dirty="0"/>
              <a:t>, </a:t>
            </a:r>
            <a:r>
              <a:rPr lang="de-DE" dirty="0" err="1"/>
              <a:t>MEd</a:t>
            </a:r>
            <a:endParaRPr lang="de-DE" dirty="0"/>
          </a:p>
          <a:p>
            <a:r>
              <a:rPr lang="de-DE" dirty="0" err="1"/>
              <a:t>Admissions</a:t>
            </a:r>
            <a:r>
              <a:rPr lang="de-DE" dirty="0"/>
              <a:t>, </a:t>
            </a:r>
            <a:r>
              <a:rPr lang="de-DE" dirty="0" err="1"/>
              <a:t>Recruitment</a:t>
            </a:r>
            <a:r>
              <a:rPr lang="de-DE" dirty="0"/>
              <a:t> &amp; Financial </a:t>
            </a:r>
            <a:r>
              <a:rPr lang="de-DE" dirty="0" err="1"/>
              <a:t>Aid</a:t>
            </a:r>
            <a:r>
              <a:rPr lang="de-DE" dirty="0"/>
              <a:t> Officer</a:t>
            </a:r>
            <a:br>
              <a:rPr lang="de-DE" dirty="0"/>
            </a:br>
            <a:r>
              <a:rPr lang="de-DE" dirty="0"/>
              <a:t>The Ohio State University College </a:t>
            </a:r>
            <a:r>
              <a:rPr lang="de-DE" dirty="0" err="1"/>
              <a:t>of</a:t>
            </a:r>
            <a:r>
              <a:rPr lang="de-DE" dirty="0"/>
              <a:t> </a:t>
            </a:r>
            <a:r>
              <a:rPr lang="de-DE" dirty="0" err="1"/>
              <a:t>Optometry</a:t>
            </a:r>
            <a:endParaRPr lang="de-DE" dirty="0"/>
          </a:p>
        </p:txBody>
      </p:sp>
    </p:spTree>
    <p:extLst>
      <p:ext uri="{BB962C8B-B14F-4D97-AF65-F5344CB8AC3E}">
        <p14:creationId xmlns:p14="http://schemas.microsoft.com/office/powerpoint/2010/main" val="2749634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Savvy Consumers</a:t>
            </a:r>
          </a:p>
        </p:txBody>
      </p:sp>
      <p:sp>
        <p:nvSpPr>
          <p:cNvPr id="3" name="Text Placeholder 2"/>
          <p:cNvSpPr>
            <a:spLocks noGrp="1"/>
          </p:cNvSpPr>
          <p:nvPr>
            <p:ph type="body" sz="quarter" idx="10"/>
          </p:nvPr>
        </p:nvSpPr>
        <p:spPr/>
        <p:txBody>
          <a:bodyPr/>
          <a:lstStyle/>
          <a:p>
            <a:r>
              <a:rPr lang="en-US" dirty="0"/>
              <a:t>Preparing for the Cost of Optometry School</a:t>
            </a:r>
          </a:p>
        </p:txBody>
      </p:sp>
      <p:sp>
        <p:nvSpPr>
          <p:cNvPr id="4" name="Content Placeholder 3"/>
          <p:cNvSpPr>
            <a:spLocks noGrp="1"/>
          </p:cNvSpPr>
          <p:nvPr>
            <p:ph sz="quarter" idx="11"/>
          </p:nvPr>
        </p:nvSpPr>
        <p:spPr/>
        <p:txBody>
          <a:bodyPr>
            <a:normAutofit/>
          </a:bodyPr>
          <a:lstStyle/>
          <a:p>
            <a:pPr lvl="0"/>
            <a:r>
              <a:rPr lang="en-US" sz="1800" dirty="0"/>
              <a:t>A majority of students entering our optometry schools today start with very little knowledge of loans or being financially independent</a:t>
            </a:r>
          </a:p>
          <a:p>
            <a:pPr lvl="1"/>
            <a:r>
              <a:rPr lang="en-US" sz="1800" dirty="0"/>
              <a:t>Why?</a:t>
            </a:r>
          </a:p>
          <a:p>
            <a:pPr lvl="2"/>
            <a:r>
              <a:rPr lang="en-US" sz="1600" dirty="0"/>
              <a:t>Full-on focus on admissions process</a:t>
            </a:r>
          </a:p>
          <a:p>
            <a:pPr lvl="2"/>
            <a:r>
              <a:rPr lang="en-US" sz="1600" dirty="0"/>
              <a:t>Very little loan debt from undergrad</a:t>
            </a:r>
          </a:p>
          <a:p>
            <a:pPr lvl="3"/>
            <a:r>
              <a:rPr lang="en-US" sz="1600" dirty="0"/>
              <a:t>Upon OPT entrance AY17 - undergraduate debt - $12,829</a:t>
            </a:r>
          </a:p>
          <a:p>
            <a:pPr lvl="2"/>
            <a:r>
              <a:rPr lang="en-US" sz="1600" dirty="0"/>
              <a:t>Parents “oversee” the financial situation</a:t>
            </a:r>
          </a:p>
          <a:p>
            <a:pPr lvl="2"/>
            <a:r>
              <a:rPr lang="en-US" sz="1600" dirty="0"/>
              <a:t>Students have little or no credit and don’t understand the totality of debt and/or managing money</a:t>
            </a:r>
          </a:p>
          <a:p>
            <a:endParaRPr lang="en-US" dirty="0"/>
          </a:p>
        </p:txBody>
      </p:sp>
    </p:spTree>
    <p:extLst>
      <p:ext uri="{BB962C8B-B14F-4D97-AF65-F5344CB8AC3E}">
        <p14:creationId xmlns:p14="http://schemas.microsoft.com/office/powerpoint/2010/main" val="83525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Responsibility</a:t>
            </a:r>
          </a:p>
        </p:txBody>
      </p:sp>
      <p:sp>
        <p:nvSpPr>
          <p:cNvPr id="3" name="Text Placeholder 2"/>
          <p:cNvSpPr>
            <a:spLocks noGrp="1"/>
          </p:cNvSpPr>
          <p:nvPr>
            <p:ph type="body" sz="quarter" idx="10"/>
          </p:nvPr>
        </p:nvSpPr>
        <p:spPr/>
        <p:txBody>
          <a:bodyPr/>
          <a:lstStyle/>
          <a:p>
            <a:r>
              <a:rPr lang="en-US" dirty="0"/>
              <a:t>Schools &amp; Colleges of Optometry</a:t>
            </a:r>
          </a:p>
        </p:txBody>
      </p:sp>
      <p:sp>
        <p:nvSpPr>
          <p:cNvPr id="4" name="Content Placeholder 3"/>
          <p:cNvSpPr>
            <a:spLocks noGrp="1"/>
          </p:cNvSpPr>
          <p:nvPr>
            <p:ph sz="quarter" idx="11"/>
          </p:nvPr>
        </p:nvSpPr>
        <p:spPr/>
        <p:txBody>
          <a:bodyPr/>
          <a:lstStyle/>
          <a:p>
            <a:pPr lvl="0"/>
            <a:r>
              <a:rPr lang="en-US" sz="1600" dirty="0"/>
              <a:t>Starts with early education (before OPT School) of the investment and lifestyle necessary to not drown in debt:</a:t>
            </a:r>
          </a:p>
          <a:p>
            <a:pPr lvl="1"/>
            <a:r>
              <a:rPr lang="en-US" sz="1600" i="0" dirty="0"/>
              <a:t>Visit Day Events</a:t>
            </a:r>
          </a:p>
          <a:p>
            <a:pPr lvl="1"/>
            <a:r>
              <a:rPr lang="en-US" sz="1600" i="0" dirty="0"/>
              <a:t>Webinars</a:t>
            </a:r>
          </a:p>
          <a:p>
            <a:pPr lvl="1"/>
            <a:r>
              <a:rPr lang="en-US" sz="1600" i="0" dirty="0"/>
              <a:t>Educating gatekeepers (Parents, OD Mentors, Undergrad Advisors)</a:t>
            </a:r>
          </a:p>
          <a:p>
            <a:pPr lvl="1"/>
            <a:r>
              <a:rPr lang="en-US" sz="1600" i="0" dirty="0"/>
              <a:t>Full detail of cost of attendance</a:t>
            </a:r>
          </a:p>
          <a:p>
            <a:pPr lvl="1"/>
            <a:r>
              <a:rPr lang="en-US" sz="1600" i="0" dirty="0"/>
              <a:t>A student can control their own living expenses</a:t>
            </a:r>
          </a:p>
          <a:p>
            <a:endParaRPr lang="en-US" dirty="0"/>
          </a:p>
          <a:p>
            <a:endParaRPr lang="en-US" dirty="0"/>
          </a:p>
        </p:txBody>
      </p:sp>
    </p:spTree>
    <p:extLst>
      <p:ext uri="{BB962C8B-B14F-4D97-AF65-F5344CB8AC3E}">
        <p14:creationId xmlns:p14="http://schemas.microsoft.com/office/powerpoint/2010/main" val="3845046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Keys to Success</a:t>
            </a:r>
          </a:p>
        </p:txBody>
      </p:sp>
      <p:sp>
        <p:nvSpPr>
          <p:cNvPr id="3" name="Text Placeholder 2"/>
          <p:cNvSpPr>
            <a:spLocks noGrp="1"/>
          </p:cNvSpPr>
          <p:nvPr>
            <p:ph type="body" sz="quarter" idx="10"/>
          </p:nvPr>
        </p:nvSpPr>
        <p:spPr/>
        <p:txBody>
          <a:bodyPr/>
          <a:lstStyle/>
          <a:p>
            <a:r>
              <a:rPr lang="en-US" dirty="0"/>
              <a:t>Band of Resources</a:t>
            </a:r>
          </a:p>
        </p:txBody>
      </p:sp>
      <p:sp>
        <p:nvSpPr>
          <p:cNvPr id="4" name="Content Placeholder 3"/>
          <p:cNvSpPr>
            <a:spLocks noGrp="1"/>
          </p:cNvSpPr>
          <p:nvPr>
            <p:ph sz="quarter" idx="11"/>
          </p:nvPr>
        </p:nvSpPr>
        <p:spPr/>
        <p:txBody>
          <a:bodyPr/>
          <a:lstStyle/>
          <a:p>
            <a:r>
              <a:rPr lang="en-US" sz="1600" dirty="0"/>
              <a:t>Financial Aid Offices:</a:t>
            </a:r>
          </a:p>
          <a:p>
            <a:pPr marL="285750" indent="-285750">
              <a:buFont typeface="Arial" panose="020B0604020202020204" pitchFamily="34" charset="0"/>
              <a:buChar char="•"/>
            </a:pPr>
            <a:r>
              <a:rPr lang="en-US" sz="1600" dirty="0"/>
              <a:t>One-on-one meetings</a:t>
            </a:r>
          </a:p>
          <a:p>
            <a:pPr marL="285750" indent="-285750">
              <a:buFont typeface="Arial" panose="020B0604020202020204" pitchFamily="34" charset="0"/>
              <a:buChar char="•"/>
            </a:pPr>
            <a:r>
              <a:rPr lang="en-US" sz="1600" dirty="0"/>
              <a:t>Acceptance webinars</a:t>
            </a:r>
          </a:p>
          <a:p>
            <a:pPr marL="285750" indent="-285750">
              <a:buFont typeface="Arial" panose="020B0604020202020204" pitchFamily="34" charset="0"/>
              <a:buChar char="•"/>
            </a:pPr>
            <a:r>
              <a:rPr lang="en-US" sz="1600" dirty="0"/>
              <a:t>Tips for budgeting and living within your means</a:t>
            </a:r>
          </a:p>
          <a:p>
            <a:pPr marL="285750" indent="-285750">
              <a:buFont typeface="Arial" panose="020B0604020202020204" pitchFamily="34" charset="0"/>
              <a:buChar char="•"/>
            </a:pPr>
            <a:r>
              <a:rPr lang="en-US" sz="1600" dirty="0"/>
              <a:t>Explanation of loan repayment plans and options</a:t>
            </a:r>
          </a:p>
          <a:p>
            <a:pPr marL="285750" indent="-285750">
              <a:buFont typeface="Arial" panose="020B0604020202020204" pitchFamily="34" charset="0"/>
              <a:buChar char="•"/>
            </a:pPr>
            <a:r>
              <a:rPr lang="en-US" sz="1600" dirty="0"/>
              <a:t>Networking events with upper class students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520642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Keys to Success</a:t>
            </a:r>
          </a:p>
        </p:txBody>
      </p:sp>
      <p:sp>
        <p:nvSpPr>
          <p:cNvPr id="3" name="Text Placeholder 2"/>
          <p:cNvSpPr>
            <a:spLocks noGrp="1"/>
          </p:cNvSpPr>
          <p:nvPr>
            <p:ph type="body" sz="quarter" idx="10"/>
          </p:nvPr>
        </p:nvSpPr>
        <p:spPr/>
        <p:txBody>
          <a:bodyPr/>
          <a:lstStyle/>
          <a:p>
            <a:r>
              <a:rPr lang="en-US" dirty="0"/>
              <a:t>Band of Resources</a:t>
            </a:r>
          </a:p>
        </p:txBody>
      </p:sp>
      <p:sp>
        <p:nvSpPr>
          <p:cNvPr id="4" name="Content Placeholder 3"/>
          <p:cNvSpPr>
            <a:spLocks noGrp="1"/>
          </p:cNvSpPr>
          <p:nvPr>
            <p:ph sz="quarter" idx="11"/>
          </p:nvPr>
        </p:nvSpPr>
        <p:spPr>
          <a:xfrm>
            <a:off x="244475" y="1464816"/>
            <a:ext cx="8655683" cy="3798064"/>
          </a:xfrm>
        </p:spPr>
        <p:txBody>
          <a:bodyPr>
            <a:noAutofit/>
          </a:bodyPr>
          <a:lstStyle/>
          <a:p>
            <a:pPr>
              <a:defRPr/>
            </a:pPr>
            <a:r>
              <a:rPr lang="en-US" dirty="0">
                <a:cs typeface="Arial" charset="0"/>
              </a:rPr>
              <a:t>Financial Wellness at Ohio State</a:t>
            </a:r>
          </a:p>
          <a:p>
            <a:pPr>
              <a:defRPr/>
            </a:pPr>
            <a:endParaRPr lang="en-US" dirty="0">
              <a:cs typeface="Arial" charset="0"/>
            </a:endParaRPr>
          </a:p>
          <a:p>
            <a:pPr>
              <a:defRPr/>
            </a:pPr>
            <a:r>
              <a:rPr lang="en-US" dirty="0">
                <a:cs typeface="Arial" charset="0"/>
              </a:rPr>
              <a:t>Scarlet and Gray Financial uses trained volunteer peer coaches to offer 1:1 financial wellness appointments in the Student Life Student Wellness Center.  Coaching meetings are appointment-based and free.</a:t>
            </a:r>
          </a:p>
          <a:p>
            <a:pPr>
              <a:defRPr/>
            </a:pPr>
            <a:endParaRPr lang="en-US" dirty="0">
              <a:cs typeface="Arial" charset="0"/>
            </a:endParaRPr>
          </a:p>
          <a:p>
            <a:pPr>
              <a:defRPr/>
            </a:pPr>
            <a:r>
              <a:rPr lang="en-US" dirty="0">
                <a:cs typeface="Arial" charset="0"/>
              </a:rPr>
              <a:t>Financial coaches can assist with the following topics:</a:t>
            </a:r>
          </a:p>
          <a:p>
            <a:pPr lvl="1">
              <a:buFont typeface="Arial" pitchFamily="34" charset="0"/>
              <a:buChar char="•"/>
              <a:defRPr/>
            </a:pPr>
            <a:r>
              <a:rPr lang="en-US" dirty="0">
                <a:cs typeface="Arial" charset="0"/>
              </a:rPr>
              <a:t>Banking basics</a:t>
            </a:r>
          </a:p>
          <a:p>
            <a:pPr lvl="1">
              <a:buFont typeface="Arial" pitchFamily="34" charset="0"/>
              <a:buChar char="•"/>
              <a:defRPr/>
            </a:pPr>
            <a:r>
              <a:rPr lang="en-US" dirty="0">
                <a:cs typeface="Arial" charset="0"/>
              </a:rPr>
              <a:t>Budgeting</a:t>
            </a:r>
          </a:p>
          <a:p>
            <a:pPr lvl="1">
              <a:buFont typeface="Arial" pitchFamily="34" charset="0"/>
              <a:buChar char="•"/>
              <a:defRPr/>
            </a:pPr>
            <a:r>
              <a:rPr lang="en-US" dirty="0">
                <a:cs typeface="Arial" charset="0"/>
              </a:rPr>
              <a:t>Credit card selection, use and repayment</a:t>
            </a:r>
          </a:p>
          <a:p>
            <a:pPr lvl="1">
              <a:buFont typeface="Arial" pitchFamily="34" charset="0"/>
              <a:buChar char="•"/>
              <a:defRPr/>
            </a:pPr>
            <a:r>
              <a:rPr lang="en-US" dirty="0">
                <a:cs typeface="Arial" charset="0"/>
              </a:rPr>
              <a:t>Debt repayment planning</a:t>
            </a:r>
          </a:p>
          <a:p>
            <a:pPr lvl="1">
              <a:buFont typeface="Arial" pitchFamily="34" charset="0"/>
              <a:buChar char="•"/>
              <a:defRPr/>
            </a:pPr>
            <a:r>
              <a:rPr lang="en-US" dirty="0">
                <a:cs typeface="Arial" charset="0"/>
              </a:rPr>
              <a:t>Financing your college education</a:t>
            </a:r>
          </a:p>
          <a:p>
            <a:pPr lvl="1">
              <a:buFont typeface="Arial" pitchFamily="34" charset="0"/>
              <a:buChar char="•"/>
              <a:defRPr/>
            </a:pPr>
            <a:r>
              <a:rPr lang="en-US" dirty="0">
                <a:cs typeface="Arial" charset="0"/>
              </a:rPr>
              <a:t>Planning for major purchases</a:t>
            </a:r>
          </a:p>
          <a:p>
            <a:pPr lvl="1">
              <a:buFont typeface="Arial" pitchFamily="34" charset="0"/>
              <a:buChar char="•"/>
              <a:defRPr/>
            </a:pPr>
            <a:r>
              <a:rPr lang="en-US" dirty="0">
                <a:cs typeface="Arial" charset="0"/>
              </a:rPr>
              <a:t>Student loans</a:t>
            </a:r>
          </a:p>
          <a:p>
            <a:pPr lvl="1">
              <a:buFont typeface="Arial" pitchFamily="34" charset="0"/>
              <a:buChar char="•"/>
              <a:defRPr/>
            </a:pPr>
            <a:r>
              <a:rPr lang="en-US" dirty="0">
                <a:cs typeface="Arial" charset="0"/>
              </a:rPr>
              <a:t>Understanding retirement and savings</a:t>
            </a:r>
          </a:p>
          <a:p>
            <a:pPr lvl="1">
              <a:buFont typeface="Arial" pitchFamily="34" charset="0"/>
              <a:buChar char="•"/>
              <a:defRPr/>
            </a:pPr>
            <a:r>
              <a:rPr lang="en-US" dirty="0">
                <a:cs typeface="Arial" charset="0"/>
              </a:rPr>
              <a:t>Understanding your credit report and score</a:t>
            </a:r>
          </a:p>
          <a:p>
            <a:pPr lvl="1">
              <a:buFont typeface="Arial" pitchFamily="34" charset="0"/>
              <a:buChar char="•"/>
              <a:defRPr/>
            </a:pPr>
            <a:endParaRPr lang="en-US" dirty="0">
              <a:cs typeface="Arial" charset="0"/>
            </a:endParaRPr>
          </a:p>
        </p:txBody>
      </p:sp>
    </p:spTree>
    <p:extLst>
      <p:ext uri="{BB962C8B-B14F-4D97-AF65-F5344CB8AC3E}">
        <p14:creationId xmlns:p14="http://schemas.microsoft.com/office/powerpoint/2010/main" val="1883145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a:t>
            </a:r>
          </a:p>
        </p:txBody>
      </p:sp>
      <p:sp>
        <p:nvSpPr>
          <p:cNvPr id="3" name="Text Placeholder 2"/>
          <p:cNvSpPr>
            <a:spLocks noGrp="1"/>
          </p:cNvSpPr>
          <p:nvPr>
            <p:ph type="body" sz="quarter" idx="10"/>
          </p:nvPr>
        </p:nvSpPr>
        <p:spPr/>
        <p:txBody>
          <a:bodyPr/>
          <a:lstStyle/>
          <a:p>
            <a:r>
              <a:rPr lang="en-US" dirty="0"/>
              <a:t>Financial Wellness</a:t>
            </a:r>
          </a:p>
        </p:txBody>
      </p:sp>
      <p:sp>
        <p:nvSpPr>
          <p:cNvPr id="4" name="Content Placeholder 3"/>
          <p:cNvSpPr>
            <a:spLocks noGrp="1"/>
          </p:cNvSpPr>
          <p:nvPr>
            <p:ph sz="quarter" idx="11"/>
          </p:nvPr>
        </p:nvSpPr>
        <p:spPr/>
        <p:txBody>
          <a:bodyPr/>
          <a:lstStyle/>
          <a:p>
            <a:r>
              <a:rPr lang="en-US" sz="1600" dirty="0"/>
              <a:t>Financial Stress: The increasing costs of education, living expenses, and overall debt</a:t>
            </a:r>
          </a:p>
          <a:p>
            <a:endParaRPr lang="en-US" sz="1600" dirty="0"/>
          </a:p>
          <a:p>
            <a:r>
              <a:rPr lang="en-US" sz="1600" dirty="0"/>
              <a:t>Results related to financial stress among college students:</a:t>
            </a:r>
          </a:p>
          <a:p>
            <a:pPr marL="285750" indent="-285750">
              <a:buFont typeface="Arial" panose="020B0604020202020204" pitchFamily="34" charset="0"/>
              <a:buChar char="•"/>
            </a:pPr>
            <a:r>
              <a:rPr lang="en-US" sz="1600" dirty="0"/>
              <a:t>Academic letdown </a:t>
            </a:r>
          </a:p>
          <a:p>
            <a:pPr marL="285750" indent="-285750">
              <a:buFont typeface="Arial" panose="020B0604020202020204" pitchFamily="34" charset="0"/>
              <a:buChar char="•"/>
            </a:pPr>
            <a:r>
              <a:rPr lang="en-US" sz="1600" dirty="0"/>
              <a:t>Reduction of course load &amp; withdrawal</a:t>
            </a:r>
          </a:p>
          <a:p>
            <a:pPr marL="285750" indent="-285750">
              <a:buFont typeface="Arial" panose="020B0604020202020204" pitchFamily="34" charset="0"/>
              <a:buChar char="•"/>
            </a:pPr>
            <a:r>
              <a:rPr lang="en-US" sz="1600" dirty="0"/>
              <a:t>A worsening GPA &amp; fewer hours earned</a:t>
            </a:r>
          </a:p>
          <a:p>
            <a:pPr marL="285750" indent="-285750">
              <a:buFont typeface="Arial" panose="020B0604020202020204" pitchFamily="34" charset="0"/>
              <a:buChar char="•"/>
            </a:pPr>
            <a:r>
              <a:rPr lang="en-US" sz="1600" dirty="0"/>
              <a:t>Undesirable health: obesity, lack of physical activity, harmful diets, alcohol and drug use</a:t>
            </a:r>
          </a:p>
          <a:p>
            <a:pPr marL="285750" indent="-285750">
              <a:buFont typeface="Arial" panose="020B0604020202020204" pitchFamily="34" charset="0"/>
              <a:buChar char="•"/>
            </a:pPr>
            <a:r>
              <a:rPr lang="en-US" sz="1600" dirty="0"/>
              <a:t>Suicide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068084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 xmlns:a16="http://schemas.microsoft.com/office/drawing/2014/main" id="{A7382078-5A30-E14F-B70E-AE0B6143B482}"/>
              </a:ext>
            </a:extLst>
          </p:cNvPr>
          <p:cNvPicPr>
            <a:picLocks noGrp="1" noChangeAspect="1"/>
          </p:cNvPicPr>
          <p:nvPr>
            <p:ph type="pic" sz="quarter" idx="11"/>
          </p:nvPr>
        </p:nvPicPr>
        <p:blipFill>
          <a:blip r:embed="rId2"/>
          <a:srcRect t="1684" b="1684"/>
          <a:stretch>
            <a:fillRect/>
          </a:stretch>
        </p:blipFill>
        <p:spPr>
          <a:xfrm>
            <a:off x="4572192" y="1495336"/>
            <a:ext cx="4205605" cy="3139440"/>
          </a:xfrm>
        </p:spPr>
      </p:pic>
      <p:sp>
        <p:nvSpPr>
          <p:cNvPr id="3" name="Text Placeholder 2">
            <a:extLst>
              <a:ext uri="{FF2B5EF4-FFF2-40B4-BE49-F238E27FC236}">
                <a16:creationId xmlns="" xmlns:a16="http://schemas.microsoft.com/office/drawing/2014/main" id="{5FD6D6CA-CCC7-9448-B078-36EE13E36845}"/>
              </a:ext>
            </a:extLst>
          </p:cNvPr>
          <p:cNvSpPr>
            <a:spLocks noGrp="1"/>
          </p:cNvSpPr>
          <p:nvPr>
            <p:ph type="body" idx="1"/>
          </p:nvPr>
        </p:nvSpPr>
        <p:spPr/>
        <p:txBody>
          <a:bodyPr/>
          <a:lstStyle/>
          <a:p>
            <a:r>
              <a:rPr lang="en-US" dirty="0"/>
              <a:t>Average Direct Expenses Over Time</a:t>
            </a:r>
          </a:p>
        </p:txBody>
      </p:sp>
      <p:pic>
        <p:nvPicPr>
          <p:cNvPr id="11" name="Picture Placeholder 10">
            <a:extLst>
              <a:ext uri="{FF2B5EF4-FFF2-40B4-BE49-F238E27FC236}">
                <a16:creationId xmlns="" xmlns:a16="http://schemas.microsoft.com/office/drawing/2014/main" id="{F9EEB731-1194-684D-80F2-E5AE8A392BB8}"/>
              </a:ext>
            </a:extLst>
          </p:cNvPr>
          <p:cNvPicPr>
            <a:picLocks noGrp="1" noChangeAspect="1"/>
          </p:cNvPicPr>
          <p:nvPr>
            <p:ph type="pic" sz="quarter" idx="12"/>
          </p:nvPr>
        </p:nvPicPr>
        <p:blipFill>
          <a:blip r:embed="rId3"/>
          <a:srcRect t="1684" b="1684"/>
          <a:stretch>
            <a:fillRect/>
          </a:stretch>
        </p:blipFill>
        <p:spPr>
          <a:xfrm>
            <a:off x="151736" y="1495336"/>
            <a:ext cx="4205605" cy="3139440"/>
          </a:xfrm>
        </p:spPr>
      </p:pic>
      <p:sp>
        <p:nvSpPr>
          <p:cNvPr id="5" name="Text Placeholder 4">
            <a:extLst>
              <a:ext uri="{FF2B5EF4-FFF2-40B4-BE49-F238E27FC236}">
                <a16:creationId xmlns="" xmlns:a16="http://schemas.microsoft.com/office/drawing/2014/main" id="{B39DB45A-E500-A946-866C-D0B37CE1EBD7}"/>
              </a:ext>
            </a:extLst>
          </p:cNvPr>
          <p:cNvSpPr>
            <a:spLocks noGrp="1"/>
          </p:cNvSpPr>
          <p:nvPr>
            <p:ph type="body" idx="13"/>
          </p:nvPr>
        </p:nvSpPr>
        <p:spPr>
          <a:xfrm>
            <a:off x="4694432" y="4777474"/>
            <a:ext cx="4449568" cy="650560"/>
          </a:xfrm>
        </p:spPr>
        <p:txBody>
          <a:bodyPr>
            <a:normAutofit/>
          </a:bodyPr>
          <a:lstStyle/>
          <a:p>
            <a:r>
              <a:rPr lang="en-US" dirty="0"/>
              <a:t>Average Indebtedness Over Time - does not include data on students from Canada</a:t>
            </a:r>
          </a:p>
        </p:txBody>
      </p:sp>
      <p:sp>
        <p:nvSpPr>
          <p:cNvPr id="6" name="Title 5">
            <a:extLst>
              <a:ext uri="{FF2B5EF4-FFF2-40B4-BE49-F238E27FC236}">
                <a16:creationId xmlns="" xmlns:a16="http://schemas.microsoft.com/office/drawing/2014/main" id="{D2DB3973-EDFF-BE47-970F-EB459A7E4057}"/>
              </a:ext>
            </a:extLst>
          </p:cNvPr>
          <p:cNvSpPr>
            <a:spLocks noGrp="1"/>
          </p:cNvSpPr>
          <p:nvPr>
            <p:ph type="title"/>
          </p:nvPr>
        </p:nvSpPr>
        <p:spPr/>
        <p:txBody>
          <a:bodyPr/>
          <a:lstStyle/>
          <a:p>
            <a:r>
              <a:rPr lang="en-US" dirty="0"/>
              <a:t>Data on the ASCO Website</a:t>
            </a:r>
          </a:p>
        </p:txBody>
      </p:sp>
      <p:sp>
        <p:nvSpPr>
          <p:cNvPr id="7" name="Text Placeholder 6">
            <a:extLst>
              <a:ext uri="{FF2B5EF4-FFF2-40B4-BE49-F238E27FC236}">
                <a16:creationId xmlns="" xmlns:a16="http://schemas.microsoft.com/office/drawing/2014/main" id="{526A8C7C-3473-9340-9F28-F500B88776F8}"/>
              </a:ext>
            </a:extLst>
          </p:cNvPr>
          <p:cNvSpPr>
            <a:spLocks noGrp="1"/>
          </p:cNvSpPr>
          <p:nvPr>
            <p:ph type="body" sz="quarter" idx="10"/>
          </p:nvPr>
        </p:nvSpPr>
        <p:spPr/>
        <p:txBody>
          <a:bodyPr>
            <a:normAutofit fontScale="92500" lnSpcReduction="20000"/>
          </a:bodyPr>
          <a:lstStyle/>
          <a:p>
            <a:r>
              <a:rPr lang="en-US" dirty="0"/>
              <a:t>https://</a:t>
            </a:r>
            <a:r>
              <a:rPr lang="en-US" dirty="0" err="1"/>
              <a:t>optometriceducation.org</a:t>
            </a:r>
            <a:r>
              <a:rPr lang="en-US" dirty="0"/>
              <a:t>/</a:t>
            </a:r>
            <a:r>
              <a:rPr lang="en-US" dirty="0" err="1"/>
              <a:t>wp</a:t>
            </a:r>
            <a:r>
              <a:rPr lang="en-US" dirty="0"/>
              <a:t>-content/uploads/2018/05/ASCO-Student-Data-Report-2017-18.pdf</a:t>
            </a:r>
          </a:p>
        </p:txBody>
      </p:sp>
    </p:spTree>
    <p:extLst>
      <p:ext uri="{BB962C8B-B14F-4D97-AF65-F5344CB8AC3E}">
        <p14:creationId xmlns:p14="http://schemas.microsoft.com/office/powerpoint/2010/main" val="244261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Success</a:t>
            </a:r>
          </a:p>
        </p:txBody>
      </p:sp>
      <p:sp>
        <p:nvSpPr>
          <p:cNvPr id="3" name="Text Placeholder 2"/>
          <p:cNvSpPr>
            <a:spLocks noGrp="1"/>
          </p:cNvSpPr>
          <p:nvPr>
            <p:ph type="body" sz="quarter" idx="10"/>
          </p:nvPr>
        </p:nvSpPr>
        <p:spPr/>
        <p:txBody>
          <a:bodyPr/>
          <a:lstStyle/>
          <a:p>
            <a:r>
              <a:rPr lang="en-US" dirty="0"/>
              <a:t>Loan Repayment – Ohio State annual loan default rate by program</a:t>
            </a:r>
          </a:p>
        </p:txBody>
      </p:sp>
      <p:graphicFrame>
        <p:nvGraphicFramePr>
          <p:cNvPr id="8" name="Content Placeholder 7"/>
          <p:cNvGraphicFramePr>
            <a:graphicFrameLocks noGrp="1"/>
          </p:cNvGraphicFramePr>
          <p:nvPr>
            <p:ph sz="quarter" idx="11"/>
            <p:extLst/>
          </p:nvPr>
        </p:nvGraphicFramePr>
        <p:xfrm>
          <a:off x="902972" y="1792858"/>
          <a:ext cx="6115049" cy="2926080"/>
        </p:xfrm>
        <a:graphic>
          <a:graphicData uri="http://schemas.openxmlformats.org/drawingml/2006/table">
            <a:tbl>
              <a:tblPr/>
              <a:tblGrid>
                <a:gridCol w="2066465">
                  <a:extLst>
                    <a:ext uri="{9D8B030D-6E8A-4147-A177-3AD203B41FA5}">
                      <a16:colId xmlns="" xmlns:a16="http://schemas.microsoft.com/office/drawing/2014/main" val="20000"/>
                    </a:ext>
                  </a:extLst>
                </a:gridCol>
                <a:gridCol w="1012146">
                  <a:extLst>
                    <a:ext uri="{9D8B030D-6E8A-4147-A177-3AD203B41FA5}">
                      <a16:colId xmlns="" xmlns:a16="http://schemas.microsoft.com/office/drawing/2014/main" val="20001"/>
                    </a:ext>
                  </a:extLst>
                </a:gridCol>
                <a:gridCol w="1012146">
                  <a:extLst>
                    <a:ext uri="{9D8B030D-6E8A-4147-A177-3AD203B41FA5}">
                      <a16:colId xmlns="" xmlns:a16="http://schemas.microsoft.com/office/drawing/2014/main" val="20002"/>
                    </a:ext>
                  </a:extLst>
                </a:gridCol>
                <a:gridCol w="1012146">
                  <a:extLst>
                    <a:ext uri="{9D8B030D-6E8A-4147-A177-3AD203B41FA5}">
                      <a16:colId xmlns="" xmlns:a16="http://schemas.microsoft.com/office/drawing/2014/main" val="20003"/>
                    </a:ext>
                  </a:extLst>
                </a:gridCol>
                <a:gridCol w="1012146">
                  <a:extLst>
                    <a:ext uri="{9D8B030D-6E8A-4147-A177-3AD203B41FA5}">
                      <a16:colId xmlns="" xmlns:a16="http://schemas.microsoft.com/office/drawing/2014/main" val="20004"/>
                    </a:ext>
                  </a:extLst>
                </a:gridCol>
              </a:tblGrid>
              <a:tr h="585216">
                <a:tc>
                  <a:txBody>
                    <a:bodyPr/>
                    <a:lstStyle/>
                    <a:p>
                      <a:pPr algn="l" fontAlgn="b"/>
                      <a:r>
                        <a:rPr lang="en-US" sz="1100" b="0" i="0" u="none" strike="noStrike" dirty="0">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sng" strike="noStrike" dirty="0">
                          <a:solidFill>
                            <a:srgbClr val="000000"/>
                          </a:solidFill>
                          <a:effectLst/>
                          <a:latin typeface="Calibri" panose="020F0502020204030204" pitchFamily="34" charset="0"/>
                        </a:rPr>
                        <a:t>2012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sng" strike="noStrike">
                          <a:solidFill>
                            <a:srgbClr val="000000"/>
                          </a:solidFill>
                          <a:effectLst/>
                          <a:latin typeface="Calibri" panose="020F0502020204030204" pitchFamily="34" charset="0"/>
                        </a:rPr>
                        <a:t>2013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sng" strike="noStrike">
                          <a:solidFill>
                            <a:srgbClr val="000000"/>
                          </a:solidFill>
                          <a:effectLst/>
                          <a:latin typeface="Calibri" panose="020F0502020204030204" pitchFamily="34" charset="0"/>
                        </a:rPr>
                        <a:t>2014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sng" strike="noStrike">
                          <a:solidFill>
                            <a:srgbClr val="000000"/>
                          </a:solidFill>
                          <a:effectLst/>
                          <a:latin typeface="Calibri" panose="020F0502020204030204" pitchFamily="34" charset="0"/>
                        </a:rPr>
                        <a:t>2015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585216">
                <a:tc>
                  <a:txBody>
                    <a:bodyPr/>
                    <a:lstStyle/>
                    <a:p>
                      <a:pPr algn="l" fontAlgn="b"/>
                      <a:r>
                        <a:rPr lang="en-US" sz="1100" b="0" i="0" u="none" strike="noStrike">
                          <a:solidFill>
                            <a:srgbClr val="000000"/>
                          </a:solidFill>
                          <a:effectLst/>
                          <a:latin typeface="Calibri" panose="020F0502020204030204" pitchFamily="34" charset="0"/>
                        </a:rPr>
                        <a:t>Medicine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1.70%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585216">
                <a:tc>
                  <a:txBody>
                    <a:bodyPr/>
                    <a:lstStyle/>
                    <a:p>
                      <a:pPr algn="l" fontAlgn="b"/>
                      <a:r>
                        <a:rPr lang="en-US" sz="1100" b="1" i="0" u="none" strike="noStrike">
                          <a:solidFill>
                            <a:srgbClr val="000000"/>
                          </a:solidFill>
                          <a:effectLst/>
                          <a:latin typeface="Calibri" panose="020F0502020204030204" pitchFamily="34" charset="0"/>
                        </a:rPr>
                        <a:t>Optometry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585216">
                <a:tc>
                  <a:txBody>
                    <a:bodyPr/>
                    <a:lstStyle/>
                    <a:p>
                      <a:pPr algn="l" fontAlgn="b"/>
                      <a:r>
                        <a:rPr lang="en-US" sz="1100" b="0" i="0" u="none" strike="noStrike">
                          <a:solidFill>
                            <a:srgbClr val="000000"/>
                          </a:solidFill>
                          <a:effectLst/>
                          <a:latin typeface="Calibri" panose="020F0502020204030204" pitchFamily="34" charset="0"/>
                        </a:rPr>
                        <a:t>Pharmacy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0.80%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0.70%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585216">
                <a:tc>
                  <a:txBody>
                    <a:bodyPr/>
                    <a:lstStyle/>
                    <a:p>
                      <a:pPr algn="l" fontAlgn="b"/>
                      <a:r>
                        <a:rPr lang="en-US" sz="1100" b="0" i="0" u="none" strike="noStrike">
                          <a:solidFill>
                            <a:srgbClr val="000000"/>
                          </a:solidFill>
                          <a:effectLst/>
                          <a:latin typeface="Calibri" panose="020F0502020204030204" pitchFamily="34" charset="0"/>
                        </a:rPr>
                        <a:t>Veterinary Medicine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0.83%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606512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survey</a:t>
            </a:r>
          </a:p>
        </p:txBody>
      </p:sp>
      <p:sp>
        <p:nvSpPr>
          <p:cNvPr id="3" name="Text Placeholder 2"/>
          <p:cNvSpPr>
            <a:spLocks noGrp="1"/>
          </p:cNvSpPr>
          <p:nvPr>
            <p:ph type="body" idx="1"/>
          </p:nvPr>
        </p:nvSpPr>
        <p:spPr/>
        <p:txBody>
          <a:bodyPr>
            <a:normAutofit fontScale="92500" lnSpcReduction="20000"/>
          </a:bodyPr>
          <a:lstStyle/>
          <a:p>
            <a:r>
              <a:rPr lang="en-US" dirty="0"/>
              <a:t>Danica J. Marrelli, OD, FAAO</a:t>
            </a:r>
          </a:p>
          <a:p>
            <a:r>
              <a:rPr lang="en-US" dirty="0"/>
              <a:t>University of Houston College of Optometry</a:t>
            </a:r>
          </a:p>
        </p:txBody>
      </p:sp>
      <p:sp>
        <p:nvSpPr>
          <p:cNvPr id="4" name="AutoShape 2" descr="Image result for survey monke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survey mon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7160" y="368133"/>
            <a:ext cx="2836035" cy="2836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110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MONKEY</a:t>
            </a:r>
          </a:p>
        </p:txBody>
      </p:sp>
      <p:sp>
        <p:nvSpPr>
          <p:cNvPr id="3" name="Text Placeholder 2"/>
          <p:cNvSpPr>
            <a:spLocks noGrp="1"/>
          </p:cNvSpPr>
          <p:nvPr>
            <p:ph type="body" sz="quarter" idx="10"/>
          </p:nvPr>
        </p:nvSpPr>
        <p:spPr/>
        <p:txBody>
          <a:bodyPr/>
          <a:lstStyle/>
          <a:p>
            <a:r>
              <a:rPr lang="en-US" dirty="0"/>
              <a:t>STUDENTS AT UHCO AND PACIFIC UNIVERSITY COLLEGE OF OPTOMETRY</a:t>
            </a:r>
          </a:p>
        </p:txBody>
      </p:sp>
      <p:sp>
        <p:nvSpPr>
          <p:cNvPr id="7" name="Content Placeholder 6"/>
          <p:cNvSpPr>
            <a:spLocks noGrp="1"/>
          </p:cNvSpPr>
          <p:nvPr>
            <p:ph sz="quarter" idx="11"/>
          </p:nvPr>
        </p:nvSpPr>
        <p:spPr/>
        <p:txBody>
          <a:bodyPr>
            <a:normAutofit/>
          </a:bodyPr>
          <a:lstStyle/>
          <a:p>
            <a:pPr marL="285750" indent="-285750">
              <a:buFont typeface="Arial" panose="020B0604020202020204" pitchFamily="34" charset="0"/>
              <a:buChar char="•"/>
            </a:pPr>
            <a:r>
              <a:rPr lang="en-US" sz="3200" dirty="0"/>
              <a:t>Eleven questions </a:t>
            </a:r>
          </a:p>
          <a:p>
            <a:pPr marL="285750" indent="-285750">
              <a:buFont typeface="Arial" panose="020B0604020202020204" pitchFamily="34" charset="0"/>
              <a:buChar char="•"/>
            </a:pPr>
            <a:r>
              <a:rPr lang="en-US" sz="3200" dirty="0"/>
              <a:t>Average 3 minutes</a:t>
            </a:r>
          </a:p>
          <a:p>
            <a:pPr marL="285750" indent="-285750">
              <a:buFont typeface="Arial" panose="020B0604020202020204" pitchFamily="34" charset="0"/>
              <a:buChar char="•"/>
            </a:pPr>
            <a:r>
              <a:rPr lang="en-US" sz="3200" dirty="0"/>
              <a:t>198 responses from each school</a:t>
            </a:r>
          </a:p>
        </p:txBody>
      </p:sp>
    </p:spTree>
    <p:extLst>
      <p:ext uri="{BB962C8B-B14F-4D97-AF65-F5344CB8AC3E}">
        <p14:creationId xmlns:p14="http://schemas.microsoft.com/office/powerpoint/2010/main" val="389213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29" y="0"/>
            <a:ext cx="8655929" cy="897295"/>
          </a:xfrm>
        </p:spPr>
        <p:txBody>
          <a:bodyPr/>
          <a:lstStyle/>
          <a:p>
            <a:r>
              <a:rPr lang="en-US" dirty="0"/>
              <a:t>QUESTION 1	</a:t>
            </a:r>
          </a:p>
        </p:txBody>
      </p:sp>
      <p:sp>
        <p:nvSpPr>
          <p:cNvPr id="4" name="Text Placeholder 3"/>
          <p:cNvSpPr>
            <a:spLocks noGrp="1"/>
          </p:cNvSpPr>
          <p:nvPr>
            <p:ph type="body" idx="1"/>
          </p:nvPr>
        </p:nvSpPr>
        <p:spPr/>
        <p:txBody>
          <a:bodyPr/>
          <a:lstStyle/>
          <a:p>
            <a:endParaRPr lang="en-US" dirty="0"/>
          </a:p>
        </p:txBody>
      </p:sp>
      <p:sp>
        <p:nvSpPr>
          <p:cNvPr id="6" name="Text Placeholder 2"/>
          <p:cNvSpPr>
            <a:spLocks noGrp="1"/>
          </p:cNvSpPr>
          <p:nvPr>
            <p:ph type="body" sz="quarter" idx="10"/>
          </p:nvPr>
        </p:nvSpPr>
        <p:spPr>
          <a:xfrm>
            <a:off x="244228" y="895563"/>
            <a:ext cx="8655929" cy="472255"/>
          </a:xfrm>
        </p:spPr>
        <p:txBody>
          <a:bodyPr/>
          <a:lstStyle/>
          <a:p>
            <a:r>
              <a:rPr lang="en-US" dirty="0"/>
              <a:t>WHAT YEAR OPTOMETRY STUDENT ARE YOU?</a:t>
            </a:r>
          </a:p>
        </p:txBody>
      </p:sp>
      <p:pic>
        <p:nvPicPr>
          <p:cNvPr id="7" name="Content Placeholder 6" descr="chart2120217000.png"/>
          <p:cNvPicPr>
            <a:picLocks noGrp="1" noChangeAspect="1"/>
          </p:cNvPicPr>
          <p:nvPr>
            <p:ph sz="quarter" idx="11"/>
          </p:nvPr>
        </p:nvPicPr>
        <p:blipFill rotWithShape="1">
          <a:blip r:embed="rId2"/>
          <a:srcRect l="14799" r="8896"/>
          <a:stretch/>
        </p:blipFill>
        <p:spPr>
          <a:xfrm>
            <a:off x="35627" y="2071526"/>
            <a:ext cx="4144488" cy="2926086"/>
          </a:xfrm>
          <a:prstGeom prst="rect">
            <a:avLst/>
          </a:prstGeom>
        </p:spPr>
      </p:pic>
      <p:pic>
        <p:nvPicPr>
          <p:cNvPr id="8" name="Picture 7" descr="chart2201271710.png"/>
          <p:cNvPicPr>
            <a:picLocks noChangeAspect="1"/>
          </p:cNvPicPr>
          <p:nvPr/>
        </p:nvPicPr>
        <p:blipFill rotWithShape="1">
          <a:blip r:embed="rId3"/>
          <a:srcRect l="11625" r="14546"/>
          <a:stretch/>
        </p:blipFill>
        <p:spPr>
          <a:xfrm>
            <a:off x="4572192" y="1925058"/>
            <a:ext cx="3978235" cy="2902857"/>
          </a:xfrm>
          <a:prstGeom prst="rect">
            <a:avLst/>
          </a:prstGeom>
        </p:spPr>
      </p:pic>
      <p:sp>
        <p:nvSpPr>
          <p:cNvPr id="5" name="TextBox 4"/>
          <p:cNvSpPr txBox="1"/>
          <p:nvPr/>
        </p:nvSpPr>
        <p:spPr>
          <a:xfrm>
            <a:off x="1567543" y="4997612"/>
            <a:ext cx="750077" cy="369332"/>
          </a:xfrm>
          <a:prstGeom prst="rect">
            <a:avLst/>
          </a:prstGeom>
          <a:noFill/>
        </p:spPr>
        <p:txBody>
          <a:bodyPr wrap="none" rtlCol="0">
            <a:spAutoFit/>
          </a:bodyPr>
          <a:lstStyle/>
          <a:p>
            <a:r>
              <a:rPr lang="en-US" b="1" dirty="0"/>
              <a:t>UHCO</a:t>
            </a:r>
          </a:p>
        </p:txBody>
      </p:sp>
      <p:sp>
        <p:nvSpPr>
          <p:cNvPr id="9" name="TextBox 8"/>
          <p:cNvSpPr txBox="1"/>
          <p:nvPr/>
        </p:nvSpPr>
        <p:spPr>
          <a:xfrm>
            <a:off x="6258296" y="4997612"/>
            <a:ext cx="1104085" cy="369332"/>
          </a:xfrm>
          <a:prstGeom prst="rect">
            <a:avLst/>
          </a:prstGeom>
          <a:noFill/>
        </p:spPr>
        <p:txBody>
          <a:bodyPr wrap="none" rtlCol="0">
            <a:spAutoFit/>
          </a:bodyPr>
          <a:lstStyle/>
          <a:p>
            <a:r>
              <a:rPr lang="en-US" b="1" dirty="0"/>
              <a:t>PACIFIC U</a:t>
            </a:r>
          </a:p>
        </p:txBody>
      </p:sp>
    </p:spTree>
    <p:extLst>
      <p:ext uri="{BB962C8B-B14F-4D97-AF65-F5344CB8AC3E}">
        <p14:creationId xmlns:p14="http://schemas.microsoft.com/office/powerpoint/2010/main" val="3482387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29" y="0"/>
            <a:ext cx="8655929" cy="897295"/>
          </a:xfrm>
        </p:spPr>
        <p:txBody>
          <a:bodyPr/>
          <a:lstStyle/>
          <a:p>
            <a:r>
              <a:rPr lang="en-US" dirty="0"/>
              <a:t>QUESTION 2*	</a:t>
            </a:r>
          </a:p>
        </p:txBody>
      </p:sp>
      <p:sp>
        <p:nvSpPr>
          <p:cNvPr id="4" name="Text Placeholder 3"/>
          <p:cNvSpPr>
            <a:spLocks noGrp="1"/>
          </p:cNvSpPr>
          <p:nvPr>
            <p:ph type="body" idx="1"/>
          </p:nvPr>
        </p:nvSpPr>
        <p:spPr/>
        <p:txBody>
          <a:bodyPr/>
          <a:lstStyle/>
          <a:p>
            <a:endParaRPr lang="en-US" dirty="0"/>
          </a:p>
        </p:txBody>
      </p:sp>
      <p:sp>
        <p:nvSpPr>
          <p:cNvPr id="6" name="Text Placeholder 2"/>
          <p:cNvSpPr>
            <a:spLocks noGrp="1"/>
          </p:cNvSpPr>
          <p:nvPr>
            <p:ph type="body" sz="quarter" idx="10"/>
          </p:nvPr>
        </p:nvSpPr>
        <p:spPr>
          <a:xfrm>
            <a:off x="244228" y="895563"/>
            <a:ext cx="8655929" cy="472255"/>
          </a:xfrm>
        </p:spPr>
        <p:txBody>
          <a:bodyPr/>
          <a:lstStyle/>
          <a:p>
            <a:r>
              <a:rPr lang="en-US" dirty="0"/>
              <a:t>TOTAL ANTICIPATED STUDENT LOAN DEBT</a:t>
            </a:r>
          </a:p>
        </p:txBody>
      </p:sp>
      <p:pic>
        <p:nvPicPr>
          <p:cNvPr id="9" name="Picture 8" descr="chart2120226760.png"/>
          <p:cNvPicPr>
            <a:picLocks noChangeAspect="1"/>
          </p:cNvPicPr>
          <p:nvPr/>
        </p:nvPicPr>
        <p:blipFill rotWithShape="1">
          <a:blip r:embed="rId3"/>
          <a:srcRect l="6305" r="8185"/>
          <a:stretch/>
        </p:blipFill>
        <p:spPr>
          <a:xfrm>
            <a:off x="11877" y="1369868"/>
            <a:ext cx="4607626" cy="2902857"/>
          </a:xfrm>
          <a:prstGeom prst="rect">
            <a:avLst/>
          </a:prstGeom>
        </p:spPr>
      </p:pic>
      <p:pic>
        <p:nvPicPr>
          <p:cNvPr id="10" name="Picture 9" descr="chart2201271720.png"/>
          <p:cNvPicPr>
            <a:picLocks noChangeAspect="1"/>
          </p:cNvPicPr>
          <p:nvPr/>
        </p:nvPicPr>
        <p:blipFill rotWithShape="1">
          <a:blip r:embed="rId4"/>
          <a:srcRect l="2810" r="4628"/>
          <a:stretch/>
        </p:blipFill>
        <p:spPr>
          <a:xfrm>
            <a:off x="4156364" y="3040743"/>
            <a:ext cx="4987636" cy="2902857"/>
          </a:xfrm>
          <a:prstGeom prst="rect">
            <a:avLst/>
          </a:prstGeom>
        </p:spPr>
      </p:pic>
      <p:sp>
        <p:nvSpPr>
          <p:cNvPr id="11" name="TextBox 10"/>
          <p:cNvSpPr txBox="1"/>
          <p:nvPr/>
        </p:nvSpPr>
        <p:spPr>
          <a:xfrm>
            <a:off x="1942581" y="4272725"/>
            <a:ext cx="750077" cy="369332"/>
          </a:xfrm>
          <a:prstGeom prst="rect">
            <a:avLst/>
          </a:prstGeom>
          <a:noFill/>
        </p:spPr>
        <p:txBody>
          <a:bodyPr wrap="none" rtlCol="0">
            <a:spAutoFit/>
          </a:bodyPr>
          <a:lstStyle/>
          <a:p>
            <a:r>
              <a:rPr lang="en-US" b="1" dirty="0"/>
              <a:t>UHCO</a:t>
            </a:r>
          </a:p>
        </p:txBody>
      </p:sp>
      <p:sp>
        <p:nvSpPr>
          <p:cNvPr id="12" name="TextBox 11"/>
          <p:cNvSpPr txBox="1"/>
          <p:nvPr/>
        </p:nvSpPr>
        <p:spPr>
          <a:xfrm>
            <a:off x="7635834" y="2570220"/>
            <a:ext cx="1104085" cy="369332"/>
          </a:xfrm>
          <a:prstGeom prst="rect">
            <a:avLst/>
          </a:prstGeom>
          <a:noFill/>
        </p:spPr>
        <p:txBody>
          <a:bodyPr wrap="none" rtlCol="0">
            <a:spAutoFit/>
          </a:bodyPr>
          <a:lstStyle/>
          <a:p>
            <a:r>
              <a:rPr lang="en-US" b="1" dirty="0"/>
              <a:t>PACIFIC U</a:t>
            </a:r>
          </a:p>
        </p:txBody>
      </p:sp>
    </p:spTree>
    <p:extLst>
      <p:ext uri="{BB962C8B-B14F-4D97-AF65-F5344CB8AC3E}">
        <p14:creationId xmlns:p14="http://schemas.microsoft.com/office/powerpoint/2010/main" val="553113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29" y="0"/>
            <a:ext cx="8655929" cy="897295"/>
          </a:xfrm>
        </p:spPr>
        <p:txBody>
          <a:bodyPr/>
          <a:lstStyle/>
          <a:p>
            <a:r>
              <a:rPr lang="en-US" dirty="0"/>
              <a:t>QUESTION 3	</a:t>
            </a:r>
          </a:p>
        </p:txBody>
      </p:sp>
      <p:sp>
        <p:nvSpPr>
          <p:cNvPr id="4" name="Text Placeholder 3"/>
          <p:cNvSpPr>
            <a:spLocks noGrp="1"/>
          </p:cNvSpPr>
          <p:nvPr>
            <p:ph type="body" idx="1"/>
          </p:nvPr>
        </p:nvSpPr>
        <p:spPr/>
        <p:txBody>
          <a:bodyPr/>
          <a:lstStyle/>
          <a:p>
            <a:endParaRPr lang="en-US" dirty="0"/>
          </a:p>
        </p:txBody>
      </p:sp>
      <p:sp>
        <p:nvSpPr>
          <p:cNvPr id="6" name="Text Placeholder 2"/>
          <p:cNvSpPr>
            <a:spLocks noGrp="1"/>
          </p:cNvSpPr>
          <p:nvPr>
            <p:ph type="body" sz="quarter" idx="10"/>
          </p:nvPr>
        </p:nvSpPr>
        <p:spPr>
          <a:xfrm>
            <a:off x="244228" y="895563"/>
            <a:ext cx="8655929" cy="472255"/>
          </a:xfrm>
        </p:spPr>
        <p:txBody>
          <a:bodyPr/>
          <a:lstStyle/>
          <a:p>
            <a:r>
              <a:rPr lang="en-US" dirty="0"/>
              <a:t>WERE YOU AWARE OF THE COST AT THE TIME YOU APPLIED?</a:t>
            </a:r>
          </a:p>
        </p:txBody>
      </p:sp>
      <p:pic>
        <p:nvPicPr>
          <p:cNvPr id="9" name="Picture 8" descr="chart2120239870.png"/>
          <p:cNvPicPr>
            <a:picLocks noChangeAspect="1"/>
          </p:cNvPicPr>
          <p:nvPr/>
        </p:nvPicPr>
        <p:blipFill rotWithShape="1">
          <a:blip r:embed="rId2"/>
          <a:srcRect l="20630"/>
          <a:stretch/>
        </p:blipFill>
        <p:spPr>
          <a:xfrm>
            <a:off x="403760" y="2151634"/>
            <a:ext cx="4276777" cy="2902857"/>
          </a:xfrm>
          <a:prstGeom prst="rect">
            <a:avLst/>
          </a:prstGeom>
        </p:spPr>
      </p:pic>
      <p:pic>
        <p:nvPicPr>
          <p:cNvPr id="10" name="Picture 9" descr="chart2201271730.png"/>
          <p:cNvPicPr>
            <a:picLocks noChangeAspect="1"/>
          </p:cNvPicPr>
          <p:nvPr/>
        </p:nvPicPr>
        <p:blipFill>
          <a:blip r:embed="rId3"/>
          <a:stretch>
            <a:fillRect/>
          </a:stretch>
        </p:blipFill>
        <p:spPr>
          <a:xfrm>
            <a:off x="3755572" y="2151634"/>
            <a:ext cx="5388428" cy="2902857"/>
          </a:xfrm>
          <a:prstGeom prst="rect">
            <a:avLst/>
          </a:prstGeom>
        </p:spPr>
      </p:pic>
    </p:spTree>
    <p:extLst>
      <p:ext uri="{BB962C8B-B14F-4D97-AF65-F5344CB8AC3E}">
        <p14:creationId xmlns:p14="http://schemas.microsoft.com/office/powerpoint/2010/main" val="3728603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pPr marL="285750" indent="-285750">
              <a:buFont typeface="Arial" panose="020B0604020202020204" pitchFamily="34" charset="0"/>
              <a:buChar char="•"/>
            </a:pPr>
            <a:r>
              <a:rPr lang="en-US" dirty="0"/>
              <a:t>DIDN’T CONSIDER THE IMPACT OF THE CANADIAN EXCHANGE RATE</a:t>
            </a:r>
          </a:p>
          <a:p>
            <a:pPr marL="285750" indent="-285750">
              <a:buFont typeface="Arial" panose="020B0604020202020204" pitchFamily="34" charset="0"/>
              <a:buChar char="•"/>
            </a:pPr>
            <a:r>
              <a:rPr lang="en-US" dirty="0"/>
              <a:t>UNAWARE OF COSTS OUTSIDE TUITION/FEES (EQUIPMENT, DUES, NBEO, MOVING FOR EXTERNSHIP SITES, ETC)</a:t>
            </a:r>
          </a:p>
          <a:p>
            <a:pPr marL="285750" indent="-285750">
              <a:buFont typeface="Arial" panose="020B0604020202020204" pitchFamily="34" charset="0"/>
              <a:buChar char="•"/>
            </a:pPr>
            <a:r>
              <a:rPr lang="en-US" dirty="0"/>
              <a:t>THE COSTS CONTINUE TO INCREASE *****</a:t>
            </a:r>
          </a:p>
          <a:p>
            <a:pPr marL="285750" indent="-285750">
              <a:buFont typeface="Arial" panose="020B0604020202020204" pitchFamily="34" charset="0"/>
              <a:buChar char="•"/>
            </a:pPr>
            <a:r>
              <a:rPr lang="en-US" dirty="0"/>
              <a:t>UNAWARE THAT DIFFERENT YEARS HAVE DIFFERENT COSTS</a:t>
            </a:r>
          </a:p>
          <a:p>
            <a:pPr marL="285750" indent="-285750">
              <a:buFont typeface="Arial" panose="020B0604020202020204" pitchFamily="34" charset="0"/>
              <a:buChar char="•"/>
            </a:pPr>
            <a:r>
              <a:rPr lang="en-US" dirty="0"/>
              <a:t>I DIDN’T KNOW HOW MUCH THE INTEREST WOULD BE</a:t>
            </a:r>
          </a:p>
          <a:p>
            <a:pPr marL="285750" indent="-285750">
              <a:buFont typeface="Arial" panose="020B0604020202020204" pitchFamily="34" charset="0"/>
              <a:buChar char="•"/>
            </a:pPr>
            <a:r>
              <a:rPr lang="en-US" dirty="0"/>
              <a:t>IT’S SIGNIFICANTLY MORE THAN I ANTICIPATED</a:t>
            </a:r>
          </a:p>
          <a:p>
            <a:pPr marL="285750" indent="-285750">
              <a:buFont typeface="Arial" panose="020B0604020202020204" pitchFamily="34" charset="0"/>
              <a:buChar char="•"/>
            </a:pPr>
            <a:r>
              <a:rPr lang="en-US" dirty="0"/>
              <a:t>UNDERESTIMATED HOUSING/LIVING COSTS</a:t>
            </a:r>
          </a:p>
          <a:p>
            <a:pPr marL="285750" indent="-285750">
              <a:buFont typeface="Arial" panose="020B0604020202020204" pitchFamily="34" charset="0"/>
              <a:buChar char="•"/>
            </a:pPr>
            <a:r>
              <a:rPr lang="en-US" dirty="0"/>
              <a:t>EXPECTED MORE SCHOLARSHIPS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 KNEW IT WOULD BE EXPENSIVE, BUT DAMN, NOT THIS MUCH”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 name="Text Placeholder 2"/>
          <p:cNvSpPr>
            <a:spLocks noGrp="1"/>
          </p:cNvSpPr>
          <p:nvPr>
            <p:ph type="body" idx="1"/>
          </p:nvPr>
        </p:nvSpPr>
        <p:spPr/>
        <p:txBody>
          <a:bodyPr/>
          <a:lstStyle/>
          <a:p>
            <a:r>
              <a:rPr lang="en-US" dirty="0"/>
              <a:t>“YES, BUT…”</a:t>
            </a:r>
          </a:p>
        </p:txBody>
      </p:sp>
      <p:sp>
        <p:nvSpPr>
          <p:cNvPr id="4" name="Title 3"/>
          <p:cNvSpPr>
            <a:spLocks noGrp="1"/>
          </p:cNvSpPr>
          <p:nvPr>
            <p:ph type="title"/>
          </p:nvPr>
        </p:nvSpPr>
        <p:spPr/>
        <p:txBody>
          <a:bodyPr/>
          <a:lstStyle/>
          <a:p>
            <a:r>
              <a:rPr lang="en-US" dirty="0"/>
              <a:t>QUESTION 3</a:t>
            </a:r>
          </a:p>
        </p:txBody>
      </p:sp>
      <p:sp>
        <p:nvSpPr>
          <p:cNvPr id="5" name="Text Placeholder 4"/>
          <p:cNvSpPr>
            <a:spLocks noGrp="1"/>
          </p:cNvSpPr>
          <p:nvPr>
            <p:ph type="body" sz="quarter" idx="10"/>
          </p:nvPr>
        </p:nvSpPr>
        <p:spPr/>
        <p:txBody>
          <a:bodyPr/>
          <a:lstStyle/>
          <a:p>
            <a:r>
              <a:rPr lang="en-US" dirty="0"/>
              <a:t>WERE YOU AWARE OF THE COST?</a:t>
            </a:r>
          </a:p>
        </p:txBody>
      </p:sp>
    </p:spTree>
    <p:extLst>
      <p:ext uri="{BB962C8B-B14F-4D97-AF65-F5344CB8AC3E}">
        <p14:creationId xmlns:p14="http://schemas.microsoft.com/office/powerpoint/2010/main" val="575463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29" y="0"/>
            <a:ext cx="8655929" cy="897295"/>
          </a:xfrm>
        </p:spPr>
        <p:txBody>
          <a:bodyPr/>
          <a:lstStyle/>
          <a:p>
            <a:r>
              <a:rPr lang="en-US" dirty="0"/>
              <a:t>QUESTION 4	</a:t>
            </a:r>
          </a:p>
        </p:txBody>
      </p:sp>
      <p:sp>
        <p:nvSpPr>
          <p:cNvPr id="4" name="Text Placeholder 3"/>
          <p:cNvSpPr>
            <a:spLocks noGrp="1"/>
          </p:cNvSpPr>
          <p:nvPr>
            <p:ph type="body" idx="1"/>
          </p:nvPr>
        </p:nvSpPr>
        <p:spPr/>
        <p:txBody>
          <a:bodyPr/>
          <a:lstStyle/>
          <a:p>
            <a:endParaRPr lang="en-US" dirty="0"/>
          </a:p>
        </p:txBody>
      </p:sp>
      <p:sp>
        <p:nvSpPr>
          <p:cNvPr id="6" name="Text Placeholder 2"/>
          <p:cNvSpPr>
            <a:spLocks noGrp="1"/>
          </p:cNvSpPr>
          <p:nvPr>
            <p:ph type="body" sz="quarter" idx="10"/>
          </p:nvPr>
        </p:nvSpPr>
        <p:spPr>
          <a:xfrm>
            <a:off x="244228" y="895563"/>
            <a:ext cx="8655929" cy="472255"/>
          </a:xfrm>
        </p:spPr>
        <p:txBody>
          <a:bodyPr/>
          <a:lstStyle/>
          <a:p>
            <a:r>
              <a:rPr lang="en-US" dirty="0"/>
              <a:t>AT THE TIME THAT YOU APPLIED, DID THE COST CONCERN YOU?</a:t>
            </a:r>
          </a:p>
        </p:txBody>
      </p:sp>
      <p:pic>
        <p:nvPicPr>
          <p:cNvPr id="10" name="Picture 9" descr="chart2201271800.png"/>
          <p:cNvPicPr>
            <a:picLocks noChangeAspect="1"/>
          </p:cNvPicPr>
          <p:nvPr/>
        </p:nvPicPr>
        <p:blipFill rotWithShape="1">
          <a:blip r:embed="rId2"/>
          <a:srcRect r="27213"/>
          <a:stretch/>
        </p:blipFill>
        <p:spPr>
          <a:xfrm>
            <a:off x="3728853" y="1647098"/>
            <a:ext cx="5118264" cy="3788203"/>
          </a:xfrm>
          <a:prstGeom prst="rect">
            <a:avLst/>
          </a:prstGeom>
        </p:spPr>
      </p:pic>
      <p:pic>
        <p:nvPicPr>
          <p:cNvPr id="9" name="Picture 8" descr="chart2120814010.png"/>
          <p:cNvPicPr>
            <a:picLocks noChangeAspect="1"/>
          </p:cNvPicPr>
          <p:nvPr/>
        </p:nvPicPr>
        <p:blipFill>
          <a:blip r:embed="rId3"/>
          <a:stretch>
            <a:fillRect/>
          </a:stretch>
        </p:blipFill>
        <p:spPr>
          <a:xfrm>
            <a:off x="0" y="2009130"/>
            <a:ext cx="5388428" cy="2902857"/>
          </a:xfrm>
          <a:prstGeom prst="rect">
            <a:avLst/>
          </a:prstGeom>
        </p:spPr>
      </p:pic>
    </p:spTree>
    <p:extLst>
      <p:ext uri="{BB962C8B-B14F-4D97-AF65-F5344CB8AC3E}">
        <p14:creationId xmlns:p14="http://schemas.microsoft.com/office/powerpoint/2010/main" val="3313881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29" y="0"/>
            <a:ext cx="8655929" cy="897295"/>
          </a:xfrm>
        </p:spPr>
        <p:txBody>
          <a:bodyPr/>
          <a:lstStyle/>
          <a:p>
            <a:r>
              <a:rPr lang="en-US" dirty="0"/>
              <a:t>QUESTION 5	</a:t>
            </a:r>
          </a:p>
        </p:txBody>
      </p:sp>
      <p:sp>
        <p:nvSpPr>
          <p:cNvPr id="6" name="Text Placeholder 2"/>
          <p:cNvSpPr>
            <a:spLocks noGrp="1"/>
          </p:cNvSpPr>
          <p:nvPr>
            <p:ph type="body" sz="quarter" idx="10"/>
          </p:nvPr>
        </p:nvSpPr>
        <p:spPr>
          <a:xfrm>
            <a:off x="244228" y="895563"/>
            <a:ext cx="8655929" cy="472255"/>
          </a:xfrm>
        </p:spPr>
        <p:txBody>
          <a:bodyPr/>
          <a:lstStyle/>
          <a:p>
            <a:r>
              <a:rPr lang="en-US" dirty="0"/>
              <a:t>AT THIS TIME, DOES THE COST CONCERN YOU?</a:t>
            </a:r>
          </a:p>
        </p:txBody>
      </p:sp>
      <p:pic>
        <p:nvPicPr>
          <p:cNvPr id="10" name="Picture 9" descr="chart2201271810.png"/>
          <p:cNvPicPr>
            <a:picLocks noChangeAspect="1"/>
          </p:cNvPicPr>
          <p:nvPr/>
        </p:nvPicPr>
        <p:blipFill>
          <a:blip r:embed="rId2"/>
          <a:stretch>
            <a:fillRect/>
          </a:stretch>
        </p:blipFill>
        <p:spPr>
          <a:xfrm>
            <a:off x="3755572" y="1453672"/>
            <a:ext cx="5388428" cy="2902857"/>
          </a:xfrm>
          <a:prstGeom prst="rect">
            <a:avLst/>
          </a:prstGeom>
        </p:spPr>
      </p:pic>
      <p:pic>
        <p:nvPicPr>
          <p:cNvPr id="9" name="Picture 8" descr="chart2120822620.png"/>
          <p:cNvPicPr>
            <a:picLocks noChangeAspect="1"/>
          </p:cNvPicPr>
          <p:nvPr/>
        </p:nvPicPr>
        <p:blipFill>
          <a:blip r:embed="rId3"/>
          <a:stretch>
            <a:fillRect/>
          </a:stretch>
        </p:blipFill>
        <p:spPr>
          <a:xfrm>
            <a:off x="0" y="2990954"/>
            <a:ext cx="5388428" cy="2902857"/>
          </a:xfrm>
          <a:prstGeom prst="rect">
            <a:avLst/>
          </a:prstGeom>
        </p:spPr>
      </p:pic>
    </p:spTree>
    <p:extLst>
      <p:ext uri="{BB962C8B-B14F-4D97-AF65-F5344CB8AC3E}">
        <p14:creationId xmlns:p14="http://schemas.microsoft.com/office/powerpoint/2010/main" val="1712320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29" y="0"/>
            <a:ext cx="8655929" cy="897295"/>
          </a:xfrm>
        </p:spPr>
        <p:txBody>
          <a:bodyPr/>
          <a:lstStyle/>
          <a:p>
            <a:r>
              <a:rPr lang="en-US" dirty="0"/>
              <a:t>QUESTION 6	</a:t>
            </a:r>
          </a:p>
        </p:txBody>
      </p:sp>
      <p:sp>
        <p:nvSpPr>
          <p:cNvPr id="6" name="Text Placeholder 2"/>
          <p:cNvSpPr>
            <a:spLocks noGrp="1"/>
          </p:cNvSpPr>
          <p:nvPr>
            <p:ph type="body" sz="quarter" idx="10"/>
          </p:nvPr>
        </p:nvSpPr>
        <p:spPr>
          <a:xfrm>
            <a:off x="244228" y="895563"/>
            <a:ext cx="8655929" cy="472255"/>
          </a:xfrm>
        </p:spPr>
        <p:txBody>
          <a:bodyPr>
            <a:normAutofit fontScale="92500" lnSpcReduction="20000"/>
          </a:bodyPr>
          <a:lstStyle/>
          <a:p>
            <a:r>
              <a:rPr lang="en-US" dirty="0"/>
              <a:t>TO WHAT EXTENT DO YOU THINK THAT YOUR STUDENT LOAN DEBT WILL IMPACT YOUR PRACTICE DECISIONS AFTER GRADUATION?</a:t>
            </a:r>
          </a:p>
        </p:txBody>
      </p:sp>
      <p:pic>
        <p:nvPicPr>
          <p:cNvPr id="9" name="Picture 8" descr="chart2120718990.png"/>
          <p:cNvPicPr>
            <a:picLocks noChangeAspect="1"/>
          </p:cNvPicPr>
          <p:nvPr/>
        </p:nvPicPr>
        <p:blipFill rotWithShape="1">
          <a:blip r:embed="rId2"/>
          <a:srcRect l="9391" r="4880"/>
          <a:stretch/>
        </p:blipFill>
        <p:spPr>
          <a:xfrm>
            <a:off x="106878" y="1498491"/>
            <a:ext cx="4619501" cy="2902857"/>
          </a:xfrm>
          <a:prstGeom prst="rect">
            <a:avLst/>
          </a:prstGeom>
        </p:spPr>
      </p:pic>
      <p:pic>
        <p:nvPicPr>
          <p:cNvPr id="10" name="Picture 9" descr="chart2201271740.png"/>
          <p:cNvPicPr>
            <a:picLocks noChangeAspect="1"/>
          </p:cNvPicPr>
          <p:nvPr/>
        </p:nvPicPr>
        <p:blipFill rotWithShape="1">
          <a:blip r:embed="rId3"/>
          <a:srcRect l="5203" r="3778"/>
          <a:stretch/>
        </p:blipFill>
        <p:spPr>
          <a:xfrm>
            <a:off x="3610098" y="3040743"/>
            <a:ext cx="4904509" cy="2902857"/>
          </a:xfrm>
          <a:prstGeom prst="rect">
            <a:avLst/>
          </a:prstGeom>
        </p:spPr>
      </p:pic>
    </p:spTree>
    <p:extLst>
      <p:ext uri="{BB962C8B-B14F-4D97-AF65-F5344CB8AC3E}">
        <p14:creationId xmlns:p14="http://schemas.microsoft.com/office/powerpoint/2010/main" val="3803905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29" y="0"/>
            <a:ext cx="8655929" cy="897295"/>
          </a:xfrm>
        </p:spPr>
        <p:txBody>
          <a:bodyPr/>
          <a:lstStyle/>
          <a:p>
            <a:r>
              <a:rPr lang="en-US" dirty="0"/>
              <a:t>The Tulip Article</a:t>
            </a:r>
          </a:p>
        </p:txBody>
      </p:sp>
      <p:sp>
        <p:nvSpPr>
          <p:cNvPr id="5" name="Text Placeholder 4"/>
          <p:cNvSpPr>
            <a:spLocks noGrp="1"/>
          </p:cNvSpPr>
          <p:nvPr>
            <p:ph type="body" idx="1"/>
          </p:nvPr>
        </p:nvSpPr>
        <p:spPr/>
        <p:txBody>
          <a:bodyPr/>
          <a:lstStyle/>
          <a:p>
            <a:r>
              <a:rPr lang="en-US" dirty="0"/>
              <a:t>NEJM Opinion Piece</a:t>
            </a:r>
          </a:p>
        </p:txBody>
      </p:sp>
      <p:sp>
        <p:nvSpPr>
          <p:cNvPr id="7" name="Text Placeholder 6"/>
          <p:cNvSpPr>
            <a:spLocks noGrp="1"/>
          </p:cNvSpPr>
          <p:nvPr>
            <p:ph type="body" idx="13"/>
          </p:nvPr>
        </p:nvSpPr>
        <p:spPr/>
        <p:txBody>
          <a:bodyPr>
            <a:normAutofit lnSpcReduction="10000"/>
          </a:bodyPr>
          <a:lstStyle/>
          <a:p>
            <a:r>
              <a:rPr lang="en-US" dirty="0"/>
              <a:t>Optometry had the second highest debt to income ratio </a:t>
            </a:r>
          </a:p>
        </p:txBody>
      </p:sp>
      <p:sp>
        <p:nvSpPr>
          <p:cNvPr id="10" name="Text Placeholder 2"/>
          <p:cNvSpPr>
            <a:spLocks noGrp="1"/>
          </p:cNvSpPr>
          <p:nvPr>
            <p:ph type="body" sz="quarter" idx="10"/>
          </p:nvPr>
        </p:nvSpPr>
        <p:spPr>
          <a:xfrm>
            <a:off x="244228" y="895563"/>
            <a:ext cx="8655929" cy="472255"/>
          </a:xfrm>
        </p:spPr>
        <p:txBody>
          <a:bodyPr/>
          <a:lstStyle/>
          <a:p>
            <a:r>
              <a:rPr lang="en-US" dirty="0"/>
              <a:t>Is the debt to income ratio unsustainable?</a:t>
            </a:r>
          </a:p>
        </p:txBody>
      </p:sp>
      <p:pic>
        <p:nvPicPr>
          <p:cNvPr id="11" name="Picture Placeholder 9">
            <a:extLst>
              <a:ext uri="{FF2B5EF4-FFF2-40B4-BE49-F238E27FC236}">
                <a16:creationId xmlns="" xmlns:a16="http://schemas.microsoft.com/office/drawing/2014/main" id="{F3A89BDA-1B2E-204A-93D2-C97C13D8BA31}"/>
              </a:ext>
            </a:extLst>
          </p:cNvPr>
          <p:cNvPicPr>
            <a:picLocks noChangeAspect="1"/>
          </p:cNvPicPr>
          <p:nvPr/>
        </p:nvPicPr>
        <p:blipFill>
          <a:blip r:embed="rId3"/>
          <a:srcRect l="4758" r="4758"/>
          <a:stretch>
            <a:fillRect/>
          </a:stretch>
        </p:blipFill>
        <p:spPr>
          <a:xfrm>
            <a:off x="315451" y="1413106"/>
            <a:ext cx="3696383" cy="3303900"/>
          </a:xfrm>
          <a:prstGeom prst="rect">
            <a:avLst/>
          </a:prstGeom>
        </p:spPr>
      </p:pic>
      <p:pic>
        <p:nvPicPr>
          <p:cNvPr id="12" name="Picture 11">
            <a:extLst>
              <a:ext uri="{FF2B5EF4-FFF2-40B4-BE49-F238E27FC236}">
                <a16:creationId xmlns="" xmlns:a16="http://schemas.microsoft.com/office/drawing/2014/main" id="{C24A7414-29B5-FA42-94FC-D02AA7B602F4}"/>
              </a:ext>
            </a:extLst>
          </p:cNvPr>
          <p:cNvPicPr>
            <a:picLocks noChangeAspect="1"/>
          </p:cNvPicPr>
          <p:nvPr/>
        </p:nvPicPr>
        <p:blipFill>
          <a:blip r:embed="rId4"/>
          <a:stretch>
            <a:fillRect/>
          </a:stretch>
        </p:blipFill>
        <p:spPr>
          <a:xfrm>
            <a:off x="4694306" y="1602474"/>
            <a:ext cx="2971595" cy="2925163"/>
          </a:xfrm>
          <a:prstGeom prst="rect">
            <a:avLst/>
          </a:prstGeom>
        </p:spPr>
      </p:pic>
    </p:spTree>
    <p:extLst>
      <p:ext uri="{BB962C8B-B14F-4D97-AF65-F5344CB8AC3E}">
        <p14:creationId xmlns:p14="http://schemas.microsoft.com/office/powerpoint/2010/main" val="3352101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pPr marL="285750" indent="-285750">
              <a:buFont typeface="Arial" panose="020B0604020202020204" pitchFamily="34" charset="0"/>
              <a:buChar char="•"/>
            </a:pPr>
            <a:r>
              <a:rPr lang="en-US" dirty="0"/>
              <a:t>PRIVATE PRACTICE ISN’T FEASIBLE****</a:t>
            </a:r>
          </a:p>
          <a:p>
            <a:pPr marL="285750" indent="-285750">
              <a:buFont typeface="Arial" panose="020B0604020202020204" pitchFamily="34" charset="0"/>
              <a:buChar char="•"/>
            </a:pPr>
            <a:r>
              <a:rPr lang="en-US" dirty="0"/>
              <a:t>I CANNOT CONSIDER APPLYING FOR RESIDENCY****</a:t>
            </a:r>
          </a:p>
          <a:p>
            <a:pPr marL="285750" indent="-285750">
              <a:buFont typeface="Arial" panose="020B0604020202020204" pitchFamily="34" charset="0"/>
              <a:buChar char="•"/>
            </a:pPr>
            <a:r>
              <a:rPr lang="en-US" dirty="0"/>
              <a:t>SALARY IS TOP FACTOR (OVER LOCATION AND DESIRABLE SITUATION)***</a:t>
            </a:r>
          </a:p>
        </p:txBody>
      </p:sp>
      <p:sp>
        <p:nvSpPr>
          <p:cNvPr id="3" name="Text Placeholder 2"/>
          <p:cNvSpPr>
            <a:spLocks noGrp="1"/>
          </p:cNvSpPr>
          <p:nvPr>
            <p:ph type="body" idx="1"/>
          </p:nvPr>
        </p:nvSpPr>
        <p:spPr/>
        <p:txBody>
          <a:bodyPr/>
          <a:lstStyle/>
          <a:p>
            <a:endParaRPr lang="en-US"/>
          </a:p>
        </p:txBody>
      </p:sp>
      <p:sp>
        <p:nvSpPr>
          <p:cNvPr id="4" name="Title 3"/>
          <p:cNvSpPr>
            <a:spLocks noGrp="1"/>
          </p:cNvSpPr>
          <p:nvPr>
            <p:ph type="title"/>
          </p:nvPr>
        </p:nvSpPr>
        <p:spPr/>
        <p:txBody>
          <a:bodyPr/>
          <a:lstStyle/>
          <a:p>
            <a:r>
              <a:rPr lang="en-US" dirty="0"/>
              <a:t>QUESTION 6</a:t>
            </a:r>
          </a:p>
        </p:txBody>
      </p:sp>
      <p:sp>
        <p:nvSpPr>
          <p:cNvPr id="5" name="Text Placeholder 4"/>
          <p:cNvSpPr>
            <a:spLocks noGrp="1"/>
          </p:cNvSpPr>
          <p:nvPr>
            <p:ph type="body" sz="quarter" idx="10"/>
          </p:nvPr>
        </p:nvSpPr>
        <p:spPr/>
        <p:txBody>
          <a:bodyPr>
            <a:normAutofit fontScale="92500" lnSpcReduction="20000"/>
          </a:bodyPr>
          <a:lstStyle/>
          <a:p>
            <a:r>
              <a:rPr lang="en-US" dirty="0"/>
              <a:t>TO WHAT EXTENT DO YOU THINK THAT YOUR STUDENT LOAN DEBT WILL IMPACT YOUR PRACTICE DECISIONS AFTER GRADUATION?</a:t>
            </a:r>
          </a:p>
        </p:txBody>
      </p:sp>
    </p:spTree>
    <p:extLst>
      <p:ext uri="{BB962C8B-B14F-4D97-AF65-F5344CB8AC3E}">
        <p14:creationId xmlns:p14="http://schemas.microsoft.com/office/powerpoint/2010/main" val="1747488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29" y="0"/>
            <a:ext cx="8655929" cy="897295"/>
          </a:xfrm>
        </p:spPr>
        <p:txBody>
          <a:bodyPr/>
          <a:lstStyle/>
          <a:p>
            <a:r>
              <a:rPr lang="en-US" dirty="0"/>
              <a:t>QUESTION 7	</a:t>
            </a:r>
          </a:p>
        </p:txBody>
      </p:sp>
      <p:sp>
        <p:nvSpPr>
          <p:cNvPr id="6" name="Text Placeholder 2"/>
          <p:cNvSpPr>
            <a:spLocks noGrp="1"/>
          </p:cNvSpPr>
          <p:nvPr>
            <p:ph type="body" sz="quarter" idx="10"/>
          </p:nvPr>
        </p:nvSpPr>
        <p:spPr>
          <a:xfrm>
            <a:off x="244228" y="895563"/>
            <a:ext cx="8655929" cy="472255"/>
          </a:xfrm>
        </p:spPr>
        <p:txBody>
          <a:bodyPr>
            <a:normAutofit fontScale="92500" lnSpcReduction="20000"/>
          </a:bodyPr>
          <a:lstStyle/>
          <a:p>
            <a:r>
              <a:rPr lang="en-US" dirty="0"/>
              <a:t>DO YOU FEEL THAT YOU HAVE RECEIVED AMPLE GUIDANCE REGARDING STUDENT LOANS?</a:t>
            </a:r>
          </a:p>
        </p:txBody>
      </p:sp>
      <p:pic>
        <p:nvPicPr>
          <p:cNvPr id="9" name="Picture 8" descr="chart2120723320.png"/>
          <p:cNvPicPr>
            <a:picLocks noChangeAspect="1"/>
          </p:cNvPicPr>
          <p:nvPr/>
        </p:nvPicPr>
        <p:blipFill rotWithShape="1">
          <a:blip r:embed="rId2"/>
          <a:srcRect l="23716" r="22070"/>
          <a:stretch/>
        </p:blipFill>
        <p:spPr>
          <a:xfrm>
            <a:off x="617518" y="2263381"/>
            <a:ext cx="2921330" cy="2902857"/>
          </a:xfrm>
          <a:prstGeom prst="rect">
            <a:avLst/>
          </a:prstGeom>
        </p:spPr>
      </p:pic>
      <p:pic>
        <p:nvPicPr>
          <p:cNvPr id="10" name="Picture 9" descr="chart2201271750.png"/>
          <p:cNvPicPr>
            <a:picLocks noChangeAspect="1"/>
          </p:cNvPicPr>
          <p:nvPr/>
        </p:nvPicPr>
        <p:blipFill>
          <a:blip r:embed="rId3"/>
          <a:stretch>
            <a:fillRect/>
          </a:stretch>
        </p:blipFill>
        <p:spPr>
          <a:xfrm>
            <a:off x="3864110" y="2263380"/>
            <a:ext cx="5388428" cy="2902857"/>
          </a:xfrm>
          <a:prstGeom prst="rect">
            <a:avLst/>
          </a:prstGeom>
        </p:spPr>
      </p:pic>
    </p:spTree>
    <p:extLst>
      <p:ext uri="{BB962C8B-B14F-4D97-AF65-F5344CB8AC3E}">
        <p14:creationId xmlns:p14="http://schemas.microsoft.com/office/powerpoint/2010/main" val="3907673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29" y="0"/>
            <a:ext cx="8655929" cy="897295"/>
          </a:xfrm>
        </p:spPr>
        <p:txBody>
          <a:bodyPr/>
          <a:lstStyle/>
          <a:p>
            <a:r>
              <a:rPr lang="en-US" dirty="0"/>
              <a:t>QUESTION 8	</a:t>
            </a:r>
          </a:p>
        </p:txBody>
      </p:sp>
      <p:sp>
        <p:nvSpPr>
          <p:cNvPr id="6" name="Text Placeholder 2"/>
          <p:cNvSpPr>
            <a:spLocks noGrp="1"/>
          </p:cNvSpPr>
          <p:nvPr>
            <p:ph type="body" sz="quarter" idx="10"/>
          </p:nvPr>
        </p:nvSpPr>
        <p:spPr>
          <a:xfrm>
            <a:off x="244228" y="895563"/>
            <a:ext cx="8655929" cy="472255"/>
          </a:xfrm>
        </p:spPr>
        <p:txBody>
          <a:bodyPr>
            <a:normAutofit/>
          </a:bodyPr>
          <a:lstStyle/>
          <a:p>
            <a:r>
              <a:rPr lang="en-US" dirty="0"/>
              <a:t>WHICH BEST REPRESENTS YOUR BORROWING HABITS?</a:t>
            </a:r>
          </a:p>
        </p:txBody>
      </p:sp>
      <p:pic>
        <p:nvPicPr>
          <p:cNvPr id="7" name="Picture 6" descr="chart2120738230.png"/>
          <p:cNvPicPr>
            <a:picLocks noChangeAspect="1"/>
          </p:cNvPicPr>
          <p:nvPr/>
        </p:nvPicPr>
        <p:blipFill rotWithShape="1">
          <a:blip r:embed="rId2"/>
          <a:srcRect l="8154" r="5234"/>
          <a:stretch/>
        </p:blipFill>
        <p:spPr>
          <a:xfrm>
            <a:off x="105688" y="3040743"/>
            <a:ext cx="4667004" cy="2902857"/>
          </a:xfrm>
          <a:prstGeom prst="rect">
            <a:avLst/>
          </a:prstGeom>
        </p:spPr>
      </p:pic>
      <p:pic>
        <p:nvPicPr>
          <p:cNvPr id="8" name="Picture 7" descr="chart2201271760.png"/>
          <p:cNvPicPr>
            <a:picLocks noChangeAspect="1"/>
          </p:cNvPicPr>
          <p:nvPr/>
        </p:nvPicPr>
        <p:blipFill rotWithShape="1">
          <a:blip r:embed="rId3"/>
          <a:srcRect l="4793" r="7713"/>
          <a:stretch/>
        </p:blipFill>
        <p:spPr>
          <a:xfrm>
            <a:off x="4479768" y="1367817"/>
            <a:ext cx="4714504" cy="2902857"/>
          </a:xfrm>
          <a:prstGeom prst="rect">
            <a:avLst/>
          </a:prstGeom>
        </p:spPr>
      </p:pic>
    </p:spTree>
    <p:extLst>
      <p:ext uri="{BB962C8B-B14F-4D97-AF65-F5344CB8AC3E}">
        <p14:creationId xmlns:p14="http://schemas.microsoft.com/office/powerpoint/2010/main" val="37470415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29" y="0"/>
            <a:ext cx="8655929" cy="897295"/>
          </a:xfrm>
        </p:spPr>
        <p:txBody>
          <a:bodyPr/>
          <a:lstStyle/>
          <a:p>
            <a:r>
              <a:rPr lang="en-US" dirty="0"/>
              <a:t>QUESTION 9	</a:t>
            </a:r>
          </a:p>
        </p:txBody>
      </p:sp>
      <p:sp>
        <p:nvSpPr>
          <p:cNvPr id="6" name="Text Placeholder 2"/>
          <p:cNvSpPr>
            <a:spLocks noGrp="1"/>
          </p:cNvSpPr>
          <p:nvPr>
            <p:ph type="body" sz="quarter" idx="10"/>
          </p:nvPr>
        </p:nvSpPr>
        <p:spPr>
          <a:xfrm>
            <a:off x="244228" y="895563"/>
            <a:ext cx="8655929" cy="472255"/>
          </a:xfrm>
        </p:spPr>
        <p:txBody>
          <a:bodyPr>
            <a:normAutofit/>
          </a:bodyPr>
          <a:lstStyle/>
          <a:p>
            <a:r>
              <a:rPr lang="en-US" dirty="0"/>
              <a:t>HOW DO YOU FEEL REGARDING FINANCIAL SACRIFICES DURING SCHOOL?</a:t>
            </a:r>
          </a:p>
        </p:txBody>
      </p:sp>
      <p:pic>
        <p:nvPicPr>
          <p:cNvPr id="7" name="Picture 6" descr="chart2120760110.png"/>
          <p:cNvPicPr>
            <a:picLocks noChangeAspect="1"/>
          </p:cNvPicPr>
          <p:nvPr/>
        </p:nvPicPr>
        <p:blipFill rotWithShape="1">
          <a:blip r:embed="rId3"/>
          <a:srcRect l="9170" r="19425"/>
          <a:stretch/>
        </p:blipFill>
        <p:spPr>
          <a:xfrm>
            <a:off x="0" y="2583706"/>
            <a:ext cx="4156365" cy="3135804"/>
          </a:xfrm>
          <a:prstGeom prst="rect">
            <a:avLst/>
          </a:prstGeom>
        </p:spPr>
      </p:pic>
      <p:pic>
        <p:nvPicPr>
          <p:cNvPr id="8" name="Picture 7" descr="chart2201271770.png"/>
          <p:cNvPicPr>
            <a:picLocks noChangeAspect="1"/>
          </p:cNvPicPr>
          <p:nvPr/>
        </p:nvPicPr>
        <p:blipFill rotWithShape="1">
          <a:blip r:embed="rId4"/>
          <a:srcRect l="9832" r="20526"/>
          <a:stretch/>
        </p:blipFill>
        <p:spPr>
          <a:xfrm>
            <a:off x="4156364" y="1477511"/>
            <a:ext cx="4417619" cy="3417286"/>
          </a:xfrm>
          <a:prstGeom prst="rect">
            <a:avLst/>
          </a:prstGeom>
        </p:spPr>
      </p:pic>
    </p:spTree>
    <p:extLst>
      <p:ext uri="{BB962C8B-B14F-4D97-AF65-F5344CB8AC3E}">
        <p14:creationId xmlns:p14="http://schemas.microsoft.com/office/powerpoint/2010/main" val="473143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29" y="0"/>
            <a:ext cx="8655929" cy="897295"/>
          </a:xfrm>
        </p:spPr>
        <p:txBody>
          <a:bodyPr/>
          <a:lstStyle/>
          <a:p>
            <a:r>
              <a:rPr lang="en-US" dirty="0"/>
              <a:t>QUESTION 10	</a:t>
            </a:r>
          </a:p>
        </p:txBody>
      </p:sp>
      <p:sp>
        <p:nvSpPr>
          <p:cNvPr id="6" name="Text Placeholder 2"/>
          <p:cNvSpPr>
            <a:spLocks noGrp="1"/>
          </p:cNvSpPr>
          <p:nvPr>
            <p:ph type="body" sz="quarter" idx="10"/>
          </p:nvPr>
        </p:nvSpPr>
        <p:spPr>
          <a:xfrm>
            <a:off x="244228" y="895563"/>
            <a:ext cx="8655929" cy="472255"/>
          </a:xfrm>
        </p:spPr>
        <p:txBody>
          <a:bodyPr>
            <a:normAutofit/>
          </a:bodyPr>
          <a:lstStyle/>
          <a:p>
            <a:r>
              <a:rPr lang="en-US" dirty="0"/>
              <a:t>TO WHAT EXTENT DO YOU RECEIVE SUPPORT OTHER THAN STUDENT LOANS?</a:t>
            </a:r>
          </a:p>
        </p:txBody>
      </p:sp>
      <p:pic>
        <p:nvPicPr>
          <p:cNvPr id="7" name="Picture 6" descr="chart2120794230.png"/>
          <p:cNvPicPr>
            <a:picLocks noChangeAspect="1"/>
          </p:cNvPicPr>
          <p:nvPr/>
        </p:nvPicPr>
        <p:blipFill rotWithShape="1">
          <a:blip r:embed="rId3"/>
          <a:srcRect l="9390" r="12813"/>
          <a:stretch/>
        </p:blipFill>
        <p:spPr>
          <a:xfrm>
            <a:off x="0" y="2949919"/>
            <a:ext cx="4191989" cy="2902857"/>
          </a:xfrm>
          <a:prstGeom prst="rect">
            <a:avLst/>
          </a:prstGeom>
        </p:spPr>
      </p:pic>
      <p:pic>
        <p:nvPicPr>
          <p:cNvPr id="8" name="Picture 7" descr="chart2201271780.png"/>
          <p:cNvPicPr>
            <a:picLocks noChangeAspect="1"/>
          </p:cNvPicPr>
          <p:nvPr/>
        </p:nvPicPr>
        <p:blipFill rotWithShape="1">
          <a:blip r:embed="rId4"/>
          <a:srcRect l="9391" r="11932"/>
          <a:stretch/>
        </p:blipFill>
        <p:spPr>
          <a:xfrm>
            <a:off x="4488872" y="1538955"/>
            <a:ext cx="4239491" cy="2902857"/>
          </a:xfrm>
          <a:prstGeom prst="rect">
            <a:avLst/>
          </a:prstGeom>
        </p:spPr>
      </p:pic>
    </p:spTree>
    <p:extLst>
      <p:ext uri="{BB962C8B-B14F-4D97-AF65-F5344CB8AC3E}">
        <p14:creationId xmlns:p14="http://schemas.microsoft.com/office/powerpoint/2010/main" val="612743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29" y="0"/>
            <a:ext cx="8655929" cy="897295"/>
          </a:xfrm>
        </p:spPr>
        <p:txBody>
          <a:bodyPr/>
          <a:lstStyle/>
          <a:p>
            <a:r>
              <a:rPr lang="en-US" dirty="0"/>
              <a:t>QUESTION 11	</a:t>
            </a:r>
          </a:p>
        </p:txBody>
      </p:sp>
      <p:sp>
        <p:nvSpPr>
          <p:cNvPr id="6" name="Text Placeholder 2"/>
          <p:cNvSpPr>
            <a:spLocks noGrp="1"/>
          </p:cNvSpPr>
          <p:nvPr>
            <p:ph type="body" sz="quarter" idx="10"/>
          </p:nvPr>
        </p:nvSpPr>
        <p:spPr>
          <a:xfrm>
            <a:off x="244228" y="895563"/>
            <a:ext cx="8655929" cy="472255"/>
          </a:xfrm>
        </p:spPr>
        <p:txBody>
          <a:bodyPr>
            <a:normAutofit fontScale="92500" lnSpcReduction="20000"/>
          </a:bodyPr>
          <a:lstStyle/>
          <a:p>
            <a:r>
              <a:rPr lang="en-US" dirty="0"/>
              <a:t>DO YOU BELIEVE THAT AN OPTOMETRIC CAREER IS WORTH THE FINANCIAL INVESTMENT?</a:t>
            </a:r>
          </a:p>
        </p:txBody>
      </p:sp>
      <p:pic>
        <p:nvPicPr>
          <p:cNvPr id="7" name="Picture 6" descr="chart2120799710.png"/>
          <p:cNvPicPr>
            <a:picLocks noChangeAspect="1"/>
          </p:cNvPicPr>
          <p:nvPr/>
        </p:nvPicPr>
        <p:blipFill>
          <a:blip r:embed="rId3"/>
          <a:stretch>
            <a:fillRect/>
          </a:stretch>
        </p:blipFill>
        <p:spPr>
          <a:xfrm>
            <a:off x="1049657" y="1498491"/>
            <a:ext cx="6811807" cy="4243044"/>
          </a:xfrm>
          <a:prstGeom prst="rect">
            <a:avLst/>
          </a:prstGeom>
        </p:spPr>
      </p:pic>
      <p:sp>
        <p:nvSpPr>
          <p:cNvPr id="4" name="Rectangle 3"/>
          <p:cNvSpPr/>
          <p:nvPr/>
        </p:nvSpPr>
        <p:spPr>
          <a:xfrm>
            <a:off x="1049657" y="4322618"/>
            <a:ext cx="7749959" cy="866899"/>
          </a:xfrm>
          <a:prstGeom prst="rect">
            <a:avLst/>
          </a:prstGeom>
          <a:solidFill>
            <a:schemeClr val="bg1"/>
          </a:solidFill>
          <a:ln>
            <a:solidFill>
              <a:schemeClr val="bg1"/>
            </a:solidFill>
          </a:ln>
          <a:effectLst>
            <a:outerShdw blurRad="40000" dist="23000" dir="5400000" rotWithShape="0">
              <a:srgbClr val="000000">
                <a:alpha val="35000"/>
              </a:srgbClr>
            </a:outerShdw>
            <a:softEdge rad="635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049657" y="4322618"/>
            <a:ext cx="7168068" cy="866899"/>
          </a:xfrm>
          <a:prstGeom prst="rect">
            <a:avLst/>
          </a:prstGeom>
          <a:solidFill>
            <a:schemeClr val="bg1"/>
          </a:solidFill>
          <a:ln>
            <a:noFill/>
          </a:ln>
          <a:effectLst>
            <a:softEdge rad="0"/>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987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39603" y="197040"/>
            <a:ext cx="8338142" cy="2124856"/>
          </a:xfrm>
          <a:prstGeom prst="rect">
            <a:avLst/>
          </a:prstGeom>
        </p:spPr>
        <p:txBody>
          <a:bodyPr vert="horz" lIns="91440" tIns="45720" rIns="91440" bIns="45720" rtlCol="0" anchor="b" anchorCtr="0">
            <a:noAutofit/>
          </a:bodyPr>
          <a:lstStyle>
            <a:lvl1pPr algn="l" defTabSz="457200" rtl="0" eaLnBrk="1" latinLnBrk="0" hangingPunct="1">
              <a:lnSpc>
                <a:spcPct val="80000"/>
              </a:lnSpc>
              <a:spcBef>
                <a:spcPct val="0"/>
              </a:spcBef>
              <a:buNone/>
              <a:defRPr sz="3200" b="1" i="0" kern="1200" cap="all">
                <a:solidFill>
                  <a:schemeClr val="accent1"/>
                </a:solidFill>
                <a:latin typeface="Verdana"/>
                <a:ea typeface="+mj-ea"/>
                <a:cs typeface="Verdana"/>
              </a:defRPr>
            </a:lvl1pPr>
          </a:lstStyle>
          <a:p>
            <a:r>
              <a:rPr lang="en-US" sz="2400" dirty="0">
                <a:latin typeface="Verdana" panose="020B0604030504040204" pitchFamily="34" charset="0"/>
                <a:ea typeface="Verdana" panose="020B0604030504040204" pitchFamily="34" charset="0"/>
                <a:cs typeface="Verdana" panose="020B0604030504040204" pitchFamily="34" charset="0"/>
              </a:rPr>
              <a:t/>
            </a:r>
            <a:br>
              <a:rPr lang="en-US" sz="2400" dirty="0">
                <a:latin typeface="Verdana" panose="020B0604030504040204" pitchFamily="34" charset="0"/>
                <a:ea typeface="Verdana" panose="020B0604030504040204" pitchFamily="34" charset="0"/>
                <a:cs typeface="Verdana" panose="020B0604030504040204" pitchFamily="34" charset="0"/>
              </a:rPr>
            </a:br>
            <a:r>
              <a:rPr lang="en-US" sz="2400" dirty="0">
                <a:latin typeface="Verdana" panose="020B0604030504040204" pitchFamily="34" charset="0"/>
                <a:ea typeface="Verdana" panose="020B0604030504040204" pitchFamily="34" charset="0"/>
                <a:cs typeface="Verdana" panose="020B0604030504040204" pitchFamily="34" charset="0"/>
              </a:rPr>
              <a:t/>
            </a:r>
            <a:br>
              <a:rPr lang="en-US" sz="2400" dirty="0">
                <a:latin typeface="Verdana" panose="020B0604030504040204" pitchFamily="34" charset="0"/>
                <a:ea typeface="Verdana" panose="020B0604030504040204" pitchFamily="34" charset="0"/>
                <a:cs typeface="Verdana" panose="020B0604030504040204" pitchFamily="34" charset="0"/>
              </a:rPr>
            </a:br>
            <a:r>
              <a:rPr lang="en-US" sz="2400" dirty="0">
                <a:latin typeface="Verdana" panose="020B0604030504040204" pitchFamily="34" charset="0"/>
                <a:ea typeface="Verdana" panose="020B0604030504040204" pitchFamily="34" charset="0"/>
                <a:cs typeface="Verdana" panose="020B0604030504040204" pitchFamily="34" charset="0"/>
              </a:rPr>
              <a:t>“Supply &amp; Demand” or “Are there Jobs?”</a:t>
            </a:r>
          </a:p>
        </p:txBody>
      </p:sp>
      <p:sp>
        <p:nvSpPr>
          <p:cNvPr id="6" name="Subtitle 2"/>
          <p:cNvSpPr txBox="1">
            <a:spLocks/>
          </p:cNvSpPr>
          <p:nvPr/>
        </p:nvSpPr>
        <p:spPr>
          <a:xfrm>
            <a:off x="639603" y="2721042"/>
            <a:ext cx="6858000" cy="967934"/>
          </a:xfrm>
          <a:prstGeom prst="rect">
            <a:avLst/>
          </a:prstGeom>
        </p:spPr>
        <p:txBody>
          <a:bodyPr vert="horz" lIns="91440" tIns="45720" rIns="91440" bIns="45720" rtlCol="0" anchor="t" anchorCtr="0">
            <a:normAutofit fontScale="92500" lnSpcReduction="20000"/>
          </a:bodyPr>
          <a:lstStyle>
            <a:lvl1pPr marL="0" indent="0" algn="l" defTabSz="457200" rtl="0" eaLnBrk="1" latinLnBrk="0" hangingPunct="1">
              <a:spcBef>
                <a:spcPct val="20000"/>
              </a:spcBef>
              <a:buClr>
                <a:schemeClr val="accent3"/>
              </a:buClr>
              <a:buFont typeface="Arial"/>
              <a:buNone/>
              <a:defRPr sz="2000" b="0" i="0" kern="1200">
                <a:solidFill>
                  <a:schemeClr val="tx1">
                    <a:tint val="75000"/>
                  </a:schemeClr>
                </a:solidFill>
                <a:latin typeface="Verdana"/>
                <a:ea typeface="+mn-ea"/>
                <a:cs typeface="Verdana"/>
              </a:defRPr>
            </a:lvl1pPr>
            <a:lvl2pPr marL="457200" indent="0" algn="l" defTabSz="457200" rtl="0" eaLnBrk="1" latinLnBrk="0" hangingPunct="1">
              <a:spcBef>
                <a:spcPct val="20000"/>
              </a:spcBef>
              <a:buClr>
                <a:schemeClr val="accent3"/>
              </a:buClr>
              <a:buFont typeface="Arial"/>
              <a:buNone/>
              <a:defRPr sz="1800" b="0" i="1" kern="1200">
                <a:solidFill>
                  <a:schemeClr val="tx1">
                    <a:tint val="75000"/>
                  </a:schemeClr>
                </a:solidFill>
                <a:latin typeface="Arial"/>
                <a:ea typeface="+mn-ea"/>
                <a:cs typeface="Arial"/>
              </a:defRPr>
            </a:lvl2pPr>
            <a:lvl3pPr marL="914400" indent="0" algn="l" defTabSz="457200" rtl="0" eaLnBrk="1" latinLnBrk="0" hangingPunct="1">
              <a:spcBef>
                <a:spcPct val="20000"/>
              </a:spcBef>
              <a:buClr>
                <a:schemeClr val="accent3"/>
              </a:buClr>
              <a:buFont typeface="Arial"/>
              <a:buNone/>
              <a:defRPr sz="1600" b="0" i="0" kern="1200">
                <a:solidFill>
                  <a:schemeClr val="tx1">
                    <a:tint val="75000"/>
                  </a:schemeClr>
                </a:solidFill>
                <a:latin typeface="Arial"/>
                <a:ea typeface="+mn-ea"/>
                <a:cs typeface="Arial"/>
              </a:defRPr>
            </a:lvl3pPr>
            <a:lvl4pPr marL="1371600" indent="0" algn="l" defTabSz="457200" rtl="0" eaLnBrk="1" latinLnBrk="0" hangingPunct="1">
              <a:spcBef>
                <a:spcPct val="20000"/>
              </a:spcBef>
              <a:buClr>
                <a:schemeClr val="accent3"/>
              </a:buClr>
              <a:buFont typeface="Arial"/>
              <a:buNone/>
              <a:defRPr sz="1400" b="0" i="1" kern="1200">
                <a:solidFill>
                  <a:schemeClr val="tx1">
                    <a:tint val="75000"/>
                  </a:schemeClr>
                </a:solidFill>
                <a:latin typeface="Arial"/>
                <a:ea typeface="+mn-ea"/>
                <a:cs typeface="Arial"/>
              </a:defRPr>
            </a:lvl4pPr>
            <a:lvl5pPr marL="1828800" indent="0" algn="l" defTabSz="457200" rtl="0" eaLnBrk="1" latinLnBrk="0" hangingPunct="1">
              <a:spcBef>
                <a:spcPct val="20000"/>
              </a:spcBef>
              <a:buClr>
                <a:schemeClr val="accent3"/>
              </a:buClr>
              <a:buFont typeface="Arial"/>
              <a:buNone/>
              <a:defRPr sz="1400" b="0" i="0" kern="1200">
                <a:solidFill>
                  <a:schemeClr val="tx1">
                    <a:tint val="75000"/>
                  </a:schemeClr>
                </a:solidFill>
                <a:latin typeface="Arial"/>
                <a:ea typeface="+mn-ea"/>
                <a:cs typeface="Arial"/>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dirty="0"/>
              <a:t>David A. Heath, OD, EdM, FAAO</a:t>
            </a:r>
          </a:p>
          <a:p>
            <a:r>
              <a:rPr lang="en-US" dirty="0"/>
              <a:t>President</a:t>
            </a:r>
          </a:p>
          <a:p>
            <a:r>
              <a:rPr lang="en-US" dirty="0"/>
              <a:t>State University of New York College of Optometry</a:t>
            </a:r>
          </a:p>
        </p:txBody>
      </p:sp>
    </p:spTree>
    <p:extLst>
      <p:ext uri="{BB962C8B-B14F-4D97-AF65-F5344CB8AC3E}">
        <p14:creationId xmlns:p14="http://schemas.microsoft.com/office/powerpoint/2010/main" val="2291900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337" y="391964"/>
            <a:ext cx="7297947" cy="808707"/>
          </a:xfrm>
        </p:spPr>
        <p:txBody>
          <a:bodyPr>
            <a:normAutofit/>
          </a:bodyPr>
          <a:lstStyle/>
          <a:p>
            <a:r>
              <a:rPr lang="en-US" sz="2400" dirty="0"/>
              <a:t>Optometric Education Today: </a:t>
            </a:r>
            <a:br>
              <a:rPr lang="en-US" sz="2400" dirty="0"/>
            </a:br>
            <a:r>
              <a:rPr lang="en-US" sz="2400" dirty="0"/>
              <a:t>Graduation Rates &amp; Projections</a:t>
            </a:r>
          </a:p>
        </p:txBody>
      </p:sp>
      <p:graphicFrame>
        <p:nvGraphicFramePr>
          <p:cNvPr id="8" name="Content Placeholder 7"/>
          <p:cNvGraphicFramePr>
            <a:graphicFrameLocks noGrp="1"/>
          </p:cNvGraphicFramePr>
          <p:nvPr>
            <p:ph idx="1"/>
            <p:extLst/>
          </p:nvPr>
        </p:nvGraphicFramePr>
        <p:xfrm>
          <a:off x="813301" y="1575708"/>
          <a:ext cx="7474889" cy="337848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1479369" y="5055394"/>
            <a:ext cx="2514791" cy="276999"/>
          </a:xfrm>
          <a:prstGeom prst="rect">
            <a:avLst/>
          </a:prstGeom>
          <a:noFill/>
          <a:ln w="12700">
            <a:solidFill>
              <a:schemeClr val="tx2"/>
            </a:solidFill>
          </a:ln>
        </p:spPr>
        <p:txBody>
          <a:bodyPr wrap="none" rtlCol="0">
            <a:spAutoFit/>
          </a:bodyPr>
          <a:lstStyle/>
          <a:p>
            <a:r>
              <a:rPr lang="en-US" sz="1200" dirty="0">
                <a:solidFill>
                  <a:schemeClr val="tx2"/>
                </a:solidFill>
              </a:rPr>
              <a:t>Note # 1:  2013 - AZ, WUCO, UIWRSO</a:t>
            </a:r>
          </a:p>
        </p:txBody>
      </p:sp>
      <p:sp>
        <p:nvSpPr>
          <p:cNvPr id="10" name="TextBox 9"/>
          <p:cNvSpPr txBox="1"/>
          <p:nvPr/>
        </p:nvSpPr>
        <p:spPr>
          <a:xfrm>
            <a:off x="5467884" y="5045470"/>
            <a:ext cx="1427699" cy="276999"/>
          </a:xfrm>
          <a:prstGeom prst="rect">
            <a:avLst/>
          </a:prstGeom>
          <a:noFill/>
          <a:ln w="12700">
            <a:solidFill>
              <a:schemeClr val="tx2"/>
            </a:solidFill>
          </a:ln>
        </p:spPr>
        <p:txBody>
          <a:bodyPr wrap="none" rtlCol="0">
            <a:spAutoFit/>
          </a:bodyPr>
          <a:lstStyle/>
          <a:p>
            <a:r>
              <a:rPr lang="en-US" sz="1200" dirty="0">
                <a:solidFill>
                  <a:schemeClr val="tx2"/>
                </a:solidFill>
              </a:rPr>
              <a:t># 3:  2020 - Pikeville</a:t>
            </a:r>
          </a:p>
        </p:txBody>
      </p:sp>
      <p:sp>
        <p:nvSpPr>
          <p:cNvPr id="11" name="TextBox 10"/>
          <p:cNvSpPr txBox="1"/>
          <p:nvPr/>
        </p:nvSpPr>
        <p:spPr>
          <a:xfrm>
            <a:off x="3974869" y="5047298"/>
            <a:ext cx="1513556" cy="276999"/>
          </a:xfrm>
          <a:prstGeom prst="rect">
            <a:avLst/>
          </a:prstGeom>
          <a:noFill/>
          <a:ln w="12700">
            <a:solidFill>
              <a:schemeClr val="tx2"/>
            </a:solidFill>
          </a:ln>
        </p:spPr>
        <p:txBody>
          <a:bodyPr wrap="none" rtlCol="0">
            <a:spAutoFit/>
          </a:bodyPr>
          <a:lstStyle/>
          <a:p>
            <a:r>
              <a:rPr lang="en-US" sz="1200" dirty="0">
                <a:solidFill>
                  <a:schemeClr val="tx2"/>
                </a:solidFill>
              </a:rPr>
              <a:t> # 2:  2015 - MCPHSU</a:t>
            </a:r>
          </a:p>
        </p:txBody>
      </p:sp>
      <p:sp>
        <p:nvSpPr>
          <p:cNvPr id="12" name="TextBox 11"/>
          <p:cNvSpPr txBox="1"/>
          <p:nvPr/>
        </p:nvSpPr>
        <p:spPr>
          <a:xfrm>
            <a:off x="4403035" y="2371186"/>
            <a:ext cx="397866" cy="300082"/>
          </a:xfrm>
          <a:prstGeom prst="rect">
            <a:avLst/>
          </a:prstGeom>
          <a:noFill/>
        </p:spPr>
        <p:txBody>
          <a:bodyPr wrap="none" rtlCol="0">
            <a:spAutoFit/>
          </a:bodyPr>
          <a:lstStyle/>
          <a:p>
            <a:r>
              <a:rPr lang="en-US" sz="1350" dirty="0"/>
              <a:t>#1 </a:t>
            </a:r>
          </a:p>
        </p:txBody>
      </p:sp>
      <p:sp>
        <p:nvSpPr>
          <p:cNvPr id="13" name="TextBox 12"/>
          <p:cNvSpPr txBox="1"/>
          <p:nvPr/>
        </p:nvSpPr>
        <p:spPr>
          <a:xfrm>
            <a:off x="7037559" y="2150177"/>
            <a:ext cx="397866" cy="300082"/>
          </a:xfrm>
          <a:prstGeom prst="rect">
            <a:avLst/>
          </a:prstGeom>
          <a:noFill/>
        </p:spPr>
        <p:txBody>
          <a:bodyPr wrap="none" rtlCol="0">
            <a:spAutoFit/>
          </a:bodyPr>
          <a:lstStyle/>
          <a:p>
            <a:r>
              <a:rPr lang="en-US" sz="1350" dirty="0"/>
              <a:t>#3 </a:t>
            </a:r>
          </a:p>
        </p:txBody>
      </p:sp>
      <p:sp>
        <p:nvSpPr>
          <p:cNvPr id="14" name="TextBox 13"/>
          <p:cNvSpPr txBox="1"/>
          <p:nvPr/>
        </p:nvSpPr>
        <p:spPr>
          <a:xfrm>
            <a:off x="5508937" y="2248217"/>
            <a:ext cx="397866" cy="300082"/>
          </a:xfrm>
          <a:prstGeom prst="rect">
            <a:avLst/>
          </a:prstGeom>
          <a:noFill/>
        </p:spPr>
        <p:txBody>
          <a:bodyPr wrap="none" rtlCol="0">
            <a:spAutoFit/>
          </a:bodyPr>
          <a:lstStyle/>
          <a:p>
            <a:r>
              <a:rPr lang="en-US" sz="1350" dirty="0"/>
              <a:t>#2 </a:t>
            </a:r>
          </a:p>
        </p:txBody>
      </p:sp>
      <p:sp>
        <p:nvSpPr>
          <p:cNvPr id="15" name="TextBox 14"/>
          <p:cNvSpPr txBox="1"/>
          <p:nvPr/>
        </p:nvSpPr>
        <p:spPr>
          <a:xfrm>
            <a:off x="6881138" y="5044891"/>
            <a:ext cx="1407052" cy="276999"/>
          </a:xfrm>
          <a:prstGeom prst="rect">
            <a:avLst/>
          </a:prstGeom>
          <a:noFill/>
          <a:ln w="12700">
            <a:solidFill>
              <a:schemeClr val="tx2"/>
            </a:solidFill>
          </a:ln>
        </p:spPr>
        <p:txBody>
          <a:bodyPr wrap="none" rtlCol="0">
            <a:spAutoFit/>
          </a:bodyPr>
          <a:lstStyle/>
          <a:p>
            <a:r>
              <a:rPr lang="en-US" sz="1200" dirty="0">
                <a:solidFill>
                  <a:schemeClr val="tx2"/>
                </a:solidFill>
              </a:rPr>
              <a:t># 4:  2021 - Chicago</a:t>
            </a:r>
          </a:p>
        </p:txBody>
      </p:sp>
      <p:sp>
        <p:nvSpPr>
          <p:cNvPr id="16" name="TextBox 15"/>
          <p:cNvSpPr txBox="1"/>
          <p:nvPr/>
        </p:nvSpPr>
        <p:spPr>
          <a:xfrm>
            <a:off x="7385731" y="2248217"/>
            <a:ext cx="397866" cy="300082"/>
          </a:xfrm>
          <a:prstGeom prst="rect">
            <a:avLst/>
          </a:prstGeom>
          <a:noFill/>
        </p:spPr>
        <p:txBody>
          <a:bodyPr wrap="none" rtlCol="0">
            <a:spAutoFit/>
          </a:bodyPr>
          <a:lstStyle/>
          <a:p>
            <a:r>
              <a:rPr lang="en-US" sz="1350" dirty="0"/>
              <a:t>#4 </a:t>
            </a:r>
          </a:p>
        </p:txBody>
      </p:sp>
      <p:sp>
        <p:nvSpPr>
          <p:cNvPr id="3" name="TextBox 2"/>
          <p:cNvSpPr txBox="1"/>
          <p:nvPr/>
        </p:nvSpPr>
        <p:spPr>
          <a:xfrm>
            <a:off x="1351830" y="2325781"/>
            <a:ext cx="1489510" cy="276999"/>
          </a:xfrm>
          <a:prstGeom prst="rect">
            <a:avLst/>
          </a:prstGeom>
          <a:noFill/>
        </p:spPr>
        <p:txBody>
          <a:bodyPr wrap="none" rtlCol="0">
            <a:spAutoFit/>
          </a:bodyPr>
          <a:lstStyle/>
          <a:p>
            <a:r>
              <a:rPr lang="en-US" sz="1200" dirty="0">
                <a:solidFill>
                  <a:srgbClr val="FF0000"/>
                </a:solidFill>
              </a:rPr>
              <a:t>AY 1999: 1,350 grads</a:t>
            </a:r>
          </a:p>
        </p:txBody>
      </p:sp>
      <p:sp>
        <p:nvSpPr>
          <p:cNvPr id="4" name="Down Arrow 3"/>
          <p:cNvSpPr/>
          <p:nvPr/>
        </p:nvSpPr>
        <p:spPr>
          <a:xfrm>
            <a:off x="1393222" y="2571929"/>
            <a:ext cx="247826" cy="22071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p:cNvSpPr txBox="1"/>
          <p:nvPr/>
        </p:nvSpPr>
        <p:spPr>
          <a:xfrm>
            <a:off x="6241841" y="1759952"/>
            <a:ext cx="1489510" cy="276999"/>
          </a:xfrm>
          <a:prstGeom prst="rect">
            <a:avLst/>
          </a:prstGeom>
          <a:noFill/>
        </p:spPr>
        <p:txBody>
          <a:bodyPr wrap="none" rtlCol="0">
            <a:spAutoFit/>
          </a:bodyPr>
          <a:lstStyle/>
          <a:p>
            <a:r>
              <a:rPr lang="en-US" sz="1200" dirty="0">
                <a:solidFill>
                  <a:srgbClr val="FF0000"/>
                </a:solidFill>
              </a:rPr>
              <a:t>AY 2018: 1,643 grads</a:t>
            </a:r>
          </a:p>
        </p:txBody>
      </p:sp>
    </p:spTree>
    <p:extLst>
      <p:ext uri="{BB962C8B-B14F-4D97-AF65-F5344CB8AC3E}">
        <p14:creationId xmlns:p14="http://schemas.microsoft.com/office/powerpoint/2010/main" val="156208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908" y="293501"/>
            <a:ext cx="8405091" cy="870281"/>
          </a:xfrm>
        </p:spPr>
        <p:txBody>
          <a:bodyPr>
            <a:normAutofit/>
          </a:bodyPr>
          <a:lstStyle/>
          <a:p>
            <a:r>
              <a:rPr lang="en-US" sz="2400" dirty="0"/>
              <a:t>Optometric Education Today: </a:t>
            </a:r>
            <a:br>
              <a:rPr lang="en-US" sz="2400" dirty="0"/>
            </a:br>
            <a:r>
              <a:rPr lang="en-US" sz="2400" dirty="0"/>
              <a:t>Graduation Rates &amp; Residency Positions (28%)</a:t>
            </a:r>
          </a:p>
        </p:txBody>
      </p:sp>
      <p:graphicFrame>
        <p:nvGraphicFramePr>
          <p:cNvPr id="8" name="Content Placeholder 7"/>
          <p:cNvGraphicFramePr>
            <a:graphicFrameLocks noGrp="1"/>
          </p:cNvGraphicFramePr>
          <p:nvPr>
            <p:ph idx="1"/>
            <p:extLst/>
          </p:nvPr>
        </p:nvGraphicFramePr>
        <p:xfrm>
          <a:off x="1237674" y="1482602"/>
          <a:ext cx="7613434" cy="347159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1479369" y="5055394"/>
            <a:ext cx="2514791" cy="276999"/>
          </a:xfrm>
          <a:prstGeom prst="rect">
            <a:avLst/>
          </a:prstGeom>
          <a:noFill/>
          <a:ln w="12700">
            <a:solidFill>
              <a:schemeClr val="tx2"/>
            </a:solidFill>
          </a:ln>
        </p:spPr>
        <p:txBody>
          <a:bodyPr wrap="none" rtlCol="0">
            <a:spAutoFit/>
          </a:bodyPr>
          <a:lstStyle/>
          <a:p>
            <a:r>
              <a:rPr lang="en-US" sz="1200" dirty="0">
                <a:solidFill>
                  <a:schemeClr val="tx2"/>
                </a:solidFill>
              </a:rPr>
              <a:t>Note # 1:  2013 - AZ, WUCO, UIWRSO</a:t>
            </a:r>
          </a:p>
        </p:txBody>
      </p:sp>
      <p:sp>
        <p:nvSpPr>
          <p:cNvPr id="10" name="TextBox 9"/>
          <p:cNvSpPr txBox="1"/>
          <p:nvPr/>
        </p:nvSpPr>
        <p:spPr>
          <a:xfrm>
            <a:off x="5467884" y="5045470"/>
            <a:ext cx="1427699" cy="276999"/>
          </a:xfrm>
          <a:prstGeom prst="rect">
            <a:avLst/>
          </a:prstGeom>
          <a:noFill/>
          <a:ln w="12700">
            <a:solidFill>
              <a:schemeClr val="tx2"/>
            </a:solidFill>
          </a:ln>
        </p:spPr>
        <p:txBody>
          <a:bodyPr wrap="none" rtlCol="0">
            <a:spAutoFit/>
          </a:bodyPr>
          <a:lstStyle/>
          <a:p>
            <a:r>
              <a:rPr lang="en-US" sz="1200" dirty="0">
                <a:solidFill>
                  <a:schemeClr val="tx2"/>
                </a:solidFill>
              </a:rPr>
              <a:t># 3:  2020 - Pikeville</a:t>
            </a:r>
          </a:p>
        </p:txBody>
      </p:sp>
      <p:sp>
        <p:nvSpPr>
          <p:cNvPr id="11" name="TextBox 10"/>
          <p:cNvSpPr txBox="1"/>
          <p:nvPr/>
        </p:nvSpPr>
        <p:spPr>
          <a:xfrm>
            <a:off x="3974869" y="5047298"/>
            <a:ext cx="1513556" cy="276999"/>
          </a:xfrm>
          <a:prstGeom prst="rect">
            <a:avLst/>
          </a:prstGeom>
          <a:noFill/>
          <a:ln w="12700">
            <a:solidFill>
              <a:schemeClr val="tx2"/>
            </a:solidFill>
          </a:ln>
        </p:spPr>
        <p:txBody>
          <a:bodyPr wrap="none" rtlCol="0">
            <a:spAutoFit/>
          </a:bodyPr>
          <a:lstStyle/>
          <a:p>
            <a:r>
              <a:rPr lang="en-US" sz="1200" dirty="0">
                <a:solidFill>
                  <a:schemeClr val="tx2"/>
                </a:solidFill>
              </a:rPr>
              <a:t> # 2:  2015 - MCPHSU</a:t>
            </a:r>
          </a:p>
        </p:txBody>
      </p:sp>
      <p:sp>
        <p:nvSpPr>
          <p:cNvPr id="12" name="TextBox 11"/>
          <p:cNvSpPr txBox="1"/>
          <p:nvPr/>
        </p:nvSpPr>
        <p:spPr>
          <a:xfrm>
            <a:off x="4805741" y="2325306"/>
            <a:ext cx="397866" cy="300082"/>
          </a:xfrm>
          <a:prstGeom prst="rect">
            <a:avLst/>
          </a:prstGeom>
          <a:noFill/>
        </p:spPr>
        <p:txBody>
          <a:bodyPr wrap="none" rtlCol="0">
            <a:spAutoFit/>
          </a:bodyPr>
          <a:lstStyle/>
          <a:p>
            <a:r>
              <a:rPr lang="en-US" sz="1350" dirty="0"/>
              <a:t>#1 </a:t>
            </a:r>
          </a:p>
        </p:txBody>
      </p:sp>
      <p:sp>
        <p:nvSpPr>
          <p:cNvPr id="13" name="TextBox 12"/>
          <p:cNvSpPr txBox="1"/>
          <p:nvPr/>
        </p:nvSpPr>
        <p:spPr>
          <a:xfrm>
            <a:off x="7507622" y="2077889"/>
            <a:ext cx="397866" cy="300082"/>
          </a:xfrm>
          <a:prstGeom prst="rect">
            <a:avLst/>
          </a:prstGeom>
          <a:noFill/>
        </p:spPr>
        <p:txBody>
          <a:bodyPr wrap="none" rtlCol="0">
            <a:spAutoFit/>
          </a:bodyPr>
          <a:lstStyle/>
          <a:p>
            <a:r>
              <a:rPr lang="en-US" sz="1350" dirty="0"/>
              <a:t>#3 </a:t>
            </a:r>
          </a:p>
        </p:txBody>
      </p:sp>
      <p:sp>
        <p:nvSpPr>
          <p:cNvPr id="14" name="TextBox 13"/>
          <p:cNvSpPr txBox="1"/>
          <p:nvPr/>
        </p:nvSpPr>
        <p:spPr>
          <a:xfrm>
            <a:off x="5980443" y="2204658"/>
            <a:ext cx="397866" cy="300082"/>
          </a:xfrm>
          <a:prstGeom prst="rect">
            <a:avLst/>
          </a:prstGeom>
          <a:noFill/>
        </p:spPr>
        <p:txBody>
          <a:bodyPr wrap="none" rtlCol="0">
            <a:spAutoFit/>
          </a:bodyPr>
          <a:lstStyle/>
          <a:p>
            <a:r>
              <a:rPr lang="en-US" sz="1350" dirty="0"/>
              <a:t>#2 </a:t>
            </a:r>
          </a:p>
        </p:txBody>
      </p:sp>
      <p:sp>
        <p:nvSpPr>
          <p:cNvPr id="15" name="TextBox 14"/>
          <p:cNvSpPr txBox="1"/>
          <p:nvPr/>
        </p:nvSpPr>
        <p:spPr>
          <a:xfrm>
            <a:off x="6881138" y="5044891"/>
            <a:ext cx="1407052" cy="276999"/>
          </a:xfrm>
          <a:prstGeom prst="rect">
            <a:avLst/>
          </a:prstGeom>
          <a:noFill/>
          <a:ln w="12700">
            <a:solidFill>
              <a:schemeClr val="tx2"/>
            </a:solidFill>
          </a:ln>
        </p:spPr>
        <p:txBody>
          <a:bodyPr wrap="none" rtlCol="0">
            <a:spAutoFit/>
          </a:bodyPr>
          <a:lstStyle/>
          <a:p>
            <a:r>
              <a:rPr lang="en-US" sz="1200" dirty="0">
                <a:solidFill>
                  <a:schemeClr val="tx2"/>
                </a:solidFill>
              </a:rPr>
              <a:t># 4:  2021 - Chicago</a:t>
            </a:r>
          </a:p>
        </p:txBody>
      </p:sp>
      <p:sp>
        <p:nvSpPr>
          <p:cNvPr id="16" name="TextBox 15"/>
          <p:cNvSpPr txBox="1"/>
          <p:nvPr/>
        </p:nvSpPr>
        <p:spPr>
          <a:xfrm>
            <a:off x="7890324" y="2161332"/>
            <a:ext cx="397866" cy="300082"/>
          </a:xfrm>
          <a:prstGeom prst="rect">
            <a:avLst/>
          </a:prstGeom>
          <a:noFill/>
        </p:spPr>
        <p:txBody>
          <a:bodyPr wrap="none" rtlCol="0">
            <a:spAutoFit/>
          </a:bodyPr>
          <a:lstStyle/>
          <a:p>
            <a:r>
              <a:rPr lang="en-US" sz="1350" dirty="0"/>
              <a:t>#4 </a:t>
            </a:r>
          </a:p>
        </p:txBody>
      </p:sp>
      <p:sp>
        <p:nvSpPr>
          <p:cNvPr id="3" name="TextBox 2"/>
          <p:cNvSpPr txBox="1"/>
          <p:nvPr/>
        </p:nvSpPr>
        <p:spPr>
          <a:xfrm>
            <a:off x="1789052" y="2311373"/>
            <a:ext cx="1489510" cy="276999"/>
          </a:xfrm>
          <a:prstGeom prst="rect">
            <a:avLst/>
          </a:prstGeom>
          <a:noFill/>
        </p:spPr>
        <p:txBody>
          <a:bodyPr wrap="none" rtlCol="0">
            <a:spAutoFit/>
          </a:bodyPr>
          <a:lstStyle/>
          <a:p>
            <a:r>
              <a:rPr lang="en-US" sz="1200" dirty="0">
                <a:solidFill>
                  <a:srgbClr val="FF0000"/>
                </a:solidFill>
              </a:rPr>
              <a:t>AY 1999: 1,350 grads</a:t>
            </a:r>
          </a:p>
        </p:txBody>
      </p:sp>
      <p:sp>
        <p:nvSpPr>
          <p:cNvPr id="4" name="Down Arrow 3"/>
          <p:cNvSpPr/>
          <p:nvPr/>
        </p:nvSpPr>
        <p:spPr>
          <a:xfrm>
            <a:off x="1789052" y="2614598"/>
            <a:ext cx="247826" cy="22071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3278562" y="2612911"/>
            <a:ext cx="484428" cy="300082"/>
          </a:xfrm>
          <a:prstGeom prst="rect">
            <a:avLst/>
          </a:prstGeom>
          <a:noFill/>
        </p:spPr>
        <p:txBody>
          <a:bodyPr wrap="none" rtlCol="0">
            <a:spAutoFit/>
          </a:bodyPr>
          <a:lstStyle/>
          <a:p>
            <a:r>
              <a:rPr lang="en-US" sz="1350" dirty="0">
                <a:solidFill>
                  <a:srgbClr val="FF0000"/>
                </a:solidFill>
              </a:rPr>
              <a:t>21%</a:t>
            </a:r>
          </a:p>
        </p:txBody>
      </p:sp>
      <p:sp>
        <p:nvSpPr>
          <p:cNvPr id="17" name="TextBox 16"/>
          <p:cNvSpPr txBox="1"/>
          <p:nvPr/>
        </p:nvSpPr>
        <p:spPr>
          <a:xfrm>
            <a:off x="6700751" y="2204658"/>
            <a:ext cx="484428" cy="300082"/>
          </a:xfrm>
          <a:prstGeom prst="rect">
            <a:avLst/>
          </a:prstGeom>
          <a:noFill/>
        </p:spPr>
        <p:txBody>
          <a:bodyPr wrap="none" rtlCol="0">
            <a:spAutoFit/>
          </a:bodyPr>
          <a:lstStyle/>
          <a:p>
            <a:r>
              <a:rPr lang="en-US" sz="1350" dirty="0">
                <a:solidFill>
                  <a:srgbClr val="FF0000"/>
                </a:solidFill>
              </a:rPr>
              <a:t>28%</a:t>
            </a:r>
          </a:p>
        </p:txBody>
      </p:sp>
    </p:spTree>
    <p:extLst>
      <p:ext uri="{BB962C8B-B14F-4D97-AF65-F5344CB8AC3E}">
        <p14:creationId xmlns:p14="http://schemas.microsoft.com/office/powerpoint/2010/main" val="259803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28" y="271956"/>
            <a:ext cx="8081818" cy="510861"/>
          </a:xfrm>
        </p:spPr>
        <p:txBody>
          <a:bodyPr>
            <a:normAutofit/>
          </a:bodyPr>
          <a:lstStyle/>
          <a:p>
            <a:r>
              <a:rPr lang="en-US" sz="2400" dirty="0"/>
              <a:t>% Change in Graduation Rate v. US Pop.</a:t>
            </a:r>
            <a:endParaRPr lang="en-US" sz="2400" dirty="0">
              <a:latin typeface="+mn-lt"/>
            </a:endParaRPr>
          </a:p>
        </p:txBody>
      </p:sp>
      <p:graphicFrame>
        <p:nvGraphicFramePr>
          <p:cNvPr id="6" name="Content Placeholder 5"/>
          <p:cNvGraphicFramePr>
            <a:graphicFrameLocks noGrp="1"/>
          </p:cNvGraphicFramePr>
          <p:nvPr>
            <p:ph idx="1"/>
            <p:extLst/>
          </p:nvPr>
        </p:nvGraphicFramePr>
        <p:xfrm>
          <a:off x="692728" y="1237673"/>
          <a:ext cx="8158379" cy="4035383"/>
        </p:xfrm>
        <a:graphic>
          <a:graphicData uri="http://schemas.openxmlformats.org/drawingml/2006/chart">
            <c:chart xmlns:c="http://schemas.openxmlformats.org/drawingml/2006/chart" xmlns:r="http://schemas.openxmlformats.org/officeDocument/2006/relationships" r:id="rId3"/>
          </a:graphicData>
        </a:graphic>
      </p:graphicFrame>
      <p:sp>
        <p:nvSpPr>
          <p:cNvPr id="7" name="5-Point Star 6"/>
          <p:cNvSpPr/>
          <p:nvPr/>
        </p:nvSpPr>
        <p:spPr>
          <a:xfrm>
            <a:off x="1507705" y="3185382"/>
            <a:ext cx="215537" cy="17634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sp>
        <p:nvSpPr>
          <p:cNvPr id="8" name="TextBox 7"/>
          <p:cNvSpPr txBox="1"/>
          <p:nvPr/>
        </p:nvSpPr>
        <p:spPr>
          <a:xfrm>
            <a:off x="1413492" y="5291655"/>
            <a:ext cx="2514791" cy="276999"/>
          </a:xfrm>
          <a:prstGeom prst="rect">
            <a:avLst/>
          </a:prstGeom>
          <a:noFill/>
          <a:ln w="12700">
            <a:solidFill>
              <a:schemeClr val="tx2"/>
            </a:solidFill>
          </a:ln>
        </p:spPr>
        <p:txBody>
          <a:bodyPr wrap="none" rtlCol="0">
            <a:spAutoFit/>
          </a:bodyPr>
          <a:lstStyle/>
          <a:p>
            <a:pPr defTabSz="342900">
              <a:defRPr/>
            </a:pPr>
            <a:r>
              <a:rPr lang="en-US" sz="1200" dirty="0">
                <a:solidFill>
                  <a:srgbClr val="44546A"/>
                </a:solidFill>
                <a:latin typeface="Calibri" panose="020F0502020204030204"/>
              </a:rPr>
              <a:t>Note # 1:  2013 - AZ, WUCO, UIWRSO</a:t>
            </a:r>
          </a:p>
        </p:txBody>
      </p:sp>
      <p:sp>
        <p:nvSpPr>
          <p:cNvPr id="9" name="TextBox 8"/>
          <p:cNvSpPr txBox="1"/>
          <p:nvPr/>
        </p:nvSpPr>
        <p:spPr>
          <a:xfrm>
            <a:off x="5402007" y="5281731"/>
            <a:ext cx="1427699" cy="276999"/>
          </a:xfrm>
          <a:prstGeom prst="rect">
            <a:avLst/>
          </a:prstGeom>
          <a:noFill/>
          <a:ln w="12700">
            <a:solidFill>
              <a:schemeClr val="tx2"/>
            </a:solidFill>
          </a:ln>
        </p:spPr>
        <p:txBody>
          <a:bodyPr wrap="none" rtlCol="0">
            <a:spAutoFit/>
          </a:bodyPr>
          <a:lstStyle/>
          <a:p>
            <a:pPr defTabSz="342900">
              <a:defRPr/>
            </a:pPr>
            <a:r>
              <a:rPr lang="en-US" sz="1200" dirty="0">
                <a:solidFill>
                  <a:srgbClr val="44546A"/>
                </a:solidFill>
                <a:latin typeface="Calibri" panose="020F0502020204030204"/>
              </a:rPr>
              <a:t># 3:  2020 - Pikeville</a:t>
            </a:r>
          </a:p>
        </p:txBody>
      </p:sp>
      <p:sp>
        <p:nvSpPr>
          <p:cNvPr id="10" name="TextBox 9"/>
          <p:cNvSpPr txBox="1"/>
          <p:nvPr/>
        </p:nvSpPr>
        <p:spPr>
          <a:xfrm>
            <a:off x="3908992" y="5283559"/>
            <a:ext cx="1513556" cy="276999"/>
          </a:xfrm>
          <a:prstGeom prst="rect">
            <a:avLst/>
          </a:prstGeom>
          <a:noFill/>
          <a:ln w="12700">
            <a:solidFill>
              <a:schemeClr val="tx2"/>
            </a:solidFill>
          </a:ln>
        </p:spPr>
        <p:txBody>
          <a:bodyPr wrap="none" rtlCol="0">
            <a:spAutoFit/>
          </a:bodyPr>
          <a:lstStyle/>
          <a:p>
            <a:pPr defTabSz="342900">
              <a:defRPr/>
            </a:pPr>
            <a:r>
              <a:rPr lang="en-US" sz="1200" dirty="0">
                <a:solidFill>
                  <a:srgbClr val="44546A"/>
                </a:solidFill>
                <a:latin typeface="Calibri" panose="020F0502020204030204"/>
              </a:rPr>
              <a:t> # 2:  2015 - MCPHSU</a:t>
            </a:r>
          </a:p>
        </p:txBody>
      </p:sp>
      <p:sp>
        <p:nvSpPr>
          <p:cNvPr id="11" name="TextBox 10"/>
          <p:cNvSpPr txBox="1"/>
          <p:nvPr/>
        </p:nvSpPr>
        <p:spPr>
          <a:xfrm>
            <a:off x="6815261" y="5281152"/>
            <a:ext cx="1407052" cy="276999"/>
          </a:xfrm>
          <a:prstGeom prst="rect">
            <a:avLst/>
          </a:prstGeom>
          <a:noFill/>
          <a:ln w="12700">
            <a:solidFill>
              <a:schemeClr val="tx2"/>
            </a:solidFill>
          </a:ln>
        </p:spPr>
        <p:txBody>
          <a:bodyPr wrap="none" rtlCol="0">
            <a:spAutoFit/>
          </a:bodyPr>
          <a:lstStyle/>
          <a:p>
            <a:pPr defTabSz="342900">
              <a:defRPr/>
            </a:pPr>
            <a:r>
              <a:rPr lang="en-US" sz="1200" dirty="0">
                <a:solidFill>
                  <a:srgbClr val="44546A"/>
                </a:solidFill>
                <a:latin typeface="Calibri" panose="020F0502020204030204"/>
              </a:rPr>
              <a:t># 4:  2021 - Chicago</a:t>
            </a:r>
          </a:p>
        </p:txBody>
      </p:sp>
      <p:sp>
        <p:nvSpPr>
          <p:cNvPr id="3" name="Down Arrow 2"/>
          <p:cNvSpPr/>
          <p:nvPr/>
        </p:nvSpPr>
        <p:spPr>
          <a:xfrm>
            <a:off x="7016518" y="1858360"/>
            <a:ext cx="117731" cy="2522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sp>
        <p:nvSpPr>
          <p:cNvPr id="4" name="TextBox 3"/>
          <p:cNvSpPr txBox="1"/>
          <p:nvPr/>
        </p:nvSpPr>
        <p:spPr>
          <a:xfrm>
            <a:off x="5627618" y="3019896"/>
            <a:ext cx="3013261" cy="923330"/>
          </a:xfrm>
          <a:prstGeom prst="rect">
            <a:avLst/>
          </a:prstGeom>
          <a:solidFill>
            <a:srgbClr val="FFC000"/>
          </a:solidFill>
          <a:ln w="28575">
            <a:solidFill>
              <a:schemeClr val="accent1">
                <a:lumMod val="75000"/>
              </a:schemeClr>
            </a:solidFill>
          </a:ln>
        </p:spPr>
        <p:txBody>
          <a:bodyPr wrap="none" rtlCol="0">
            <a:spAutoFit/>
          </a:bodyPr>
          <a:lstStyle/>
          <a:p>
            <a:pPr defTabSz="342900">
              <a:defRPr/>
            </a:pPr>
            <a:r>
              <a:rPr lang="en-US" b="1" dirty="0">
                <a:solidFill>
                  <a:srgbClr val="4472C4">
                    <a:lumMod val="75000"/>
                  </a:srgbClr>
                </a:solidFill>
                <a:latin typeface="Calibri" panose="020F0502020204030204"/>
              </a:rPr>
              <a:t>From 1999 – 2018:</a:t>
            </a:r>
          </a:p>
          <a:p>
            <a:pPr marL="214313" indent="-214313" defTabSz="342900">
              <a:buFont typeface="Arial" panose="020B0604020202020204" pitchFamily="34" charset="0"/>
              <a:buChar char="•"/>
              <a:defRPr/>
            </a:pPr>
            <a:r>
              <a:rPr lang="en-US" b="1" dirty="0">
                <a:solidFill>
                  <a:srgbClr val="4472C4">
                    <a:lumMod val="75000"/>
                  </a:srgbClr>
                </a:solidFill>
                <a:latin typeface="Calibri" panose="020F0502020204030204"/>
              </a:rPr>
              <a:t>Annual incr. grads = 1.25%</a:t>
            </a:r>
          </a:p>
          <a:p>
            <a:pPr marL="214313" indent="-214313" defTabSz="342900">
              <a:buFont typeface="Arial" panose="020B0604020202020204" pitchFamily="34" charset="0"/>
              <a:buChar char="•"/>
              <a:defRPr/>
            </a:pPr>
            <a:r>
              <a:rPr lang="en-US" b="1" dirty="0">
                <a:solidFill>
                  <a:srgbClr val="4472C4">
                    <a:lumMod val="75000"/>
                  </a:srgbClr>
                </a:solidFill>
                <a:latin typeface="Calibri" panose="020F0502020204030204"/>
              </a:rPr>
              <a:t>Annual incr. US pop. = 0.8%</a:t>
            </a:r>
          </a:p>
        </p:txBody>
      </p:sp>
    </p:spTree>
    <p:extLst>
      <p:ext uri="{BB962C8B-B14F-4D97-AF65-F5344CB8AC3E}">
        <p14:creationId xmlns:p14="http://schemas.microsoft.com/office/powerpoint/2010/main" val="2944303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39603" y="197040"/>
            <a:ext cx="8338142" cy="2124856"/>
          </a:xfrm>
          <a:prstGeom prst="rect">
            <a:avLst/>
          </a:prstGeom>
        </p:spPr>
        <p:txBody>
          <a:bodyPr vert="horz" lIns="91440" tIns="45720" rIns="91440" bIns="45720" rtlCol="0" anchor="b" anchorCtr="0">
            <a:noAutofit/>
          </a:bodyPr>
          <a:lstStyle>
            <a:lvl1pPr algn="l" defTabSz="457200" rtl="0" eaLnBrk="1" latinLnBrk="0" hangingPunct="1">
              <a:lnSpc>
                <a:spcPct val="80000"/>
              </a:lnSpc>
              <a:spcBef>
                <a:spcPct val="0"/>
              </a:spcBef>
              <a:buNone/>
              <a:defRPr sz="3200" b="1" i="0" kern="1200" cap="all">
                <a:solidFill>
                  <a:schemeClr val="accent1"/>
                </a:solidFill>
                <a:latin typeface="Verdana"/>
                <a:ea typeface="+mj-ea"/>
                <a:cs typeface="Verdana"/>
              </a:defRPr>
            </a:lvl1pPr>
          </a:lstStyle>
          <a:p>
            <a:r>
              <a:rPr lang="en-US" sz="2400" dirty="0">
                <a:latin typeface="Verdana" panose="020B0604030504040204" pitchFamily="34" charset="0"/>
                <a:ea typeface="Verdana" panose="020B0604030504040204" pitchFamily="34" charset="0"/>
                <a:cs typeface="Verdana" panose="020B0604030504040204" pitchFamily="34" charset="0"/>
              </a:rPr>
              <a:t/>
            </a:r>
            <a:br>
              <a:rPr lang="en-US" sz="2400" dirty="0">
                <a:latin typeface="Verdana" panose="020B0604030504040204" pitchFamily="34" charset="0"/>
                <a:ea typeface="Verdana" panose="020B0604030504040204" pitchFamily="34" charset="0"/>
                <a:cs typeface="Verdana" panose="020B0604030504040204" pitchFamily="34" charset="0"/>
              </a:rPr>
            </a:br>
            <a:r>
              <a:rPr lang="en-US" sz="2400" dirty="0">
                <a:latin typeface="Verdana" panose="020B0604030504040204" pitchFamily="34" charset="0"/>
                <a:ea typeface="Verdana" panose="020B0604030504040204" pitchFamily="34" charset="0"/>
                <a:cs typeface="Verdana" panose="020B0604030504040204" pitchFamily="34" charset="0"/>
              </a:rPr>
              <a:t/>
            </a:r>
            <a:br>
              <a:rPr lang="en-US" sz="2400" dirty="0">
                <a:latin typeface="Verdana" panose="020B0604030504040204" pitchFamily="34" charset="0"/>
                <a:ea typeface="Verdana" panose="020B0604030504040204" pitchFamily="34" charset="0"/>
                <a:cs typeface="Verdana" panose="020B0604030504040204" pitchFamily="34" charset="0"/>
              </a:rPr>
            </a:br>
            <a:r>
              <a:rPr lang="en-US" sz="2400" dirty="0">
                <a:latin typeface="Verdana" panose="020B0604030504040204" pitchFamily="34" charset="0"/>
                <a:ea typeface="Verdana" panose="020B0604030504040204" pitchFamily="34" charset="0"/>
                <a:cs typeface="Verdana" panose="020B0604030504040204" pitchFamily="34" charset="0"/>
              </a:rPr>
              <a:t>Keynote Address: Student debt – the facts </a:t>
            </a:r>
          </a:p>
        </p:txBody>
      </p:sp>
      <p:sp>
        <p:nvSpPr>
          <p:cNvPr id="6" name="Subtitle 2"/>
          <p:cNvSpPr txBox="1">
            <a:spLocks/>
          </p:cNvSpPr>
          <p:nvPr/>
        </p:nvSpPr>
        <p:spPr>
          <a:xfrm>
            <a:off x="639603" y="2721042"/>
            <a:ext cx="6858000" cy="967934"/>
          </a:xfrm>
          <a:prstGeom prst="rect">
            <a:avLst/>
          </a:prstGeom>
        </p:spPr>
        <p:txBody>
          <a:bodyPr vert="horz" lIns="91440" tIns="45720" rIns="91440" bIns="45720" rtlCol="0" anchor="t" anchorCtr="0">
            <a:normAutofit/>
          </a:bodyPr>
          <a:lstStyle>
            <a:lvl1pPr marL="0" indent="0" algn="l" defTabSz="457200" rtl="0" eaLnBrk="1" latinLnBrk="0" hangingPunct="1">
              <a:spcBef>
                <a:spcPct val="20000"/>
              </a:spcBef>
              <a:buClr>
                <a:schemeClr val="accent3"/>
              </a:buClr>
              <a:buFont typeface="Arial"/>
              <a:buNone/>
              <a:defRPr sz="2000" b="0" i="0" kern="1200">
                <a:solidFill>
                  <a:schemeClr val="tx1">
                    <a:tint val="75000"/>
                  </a:schemeClr>
                </a:solidFill>
                <a:latin typeface="Verdana"/>
                <a:ea typeface="+mn-ea"/>
                <a:cs typeface="Verdana"/>
              </a:defRPr>
            </a:lvl1pPr>
            <a:lvl2pPr marL="457200" indent="0" algn="l" defTabSz="457200" rtl="0" eaLnBrk="1" latinLnBrk="0" hangingPunct="1">
              <a:spcBef>
                <a:spcPct val="20000"/>
              </a:spcBef>
              <a:buClr>
                <a:schemeClr val="accent3"/>
              </a:buClr>
              <a:buFont typeface="Arial"/>
              <a:buNone/>
              <a:defRPr sz="1800" b="0" i="1" kern="1200">
                <a:solidFill>
                  <a:schemeClr val="tx1">
                    <a:tint val="75000"/>
                  </a:schemeClr>
                </a:solidFill>
                <a:latin typeface="Arial"/>
                <a:ea typeface="+mn-ea"/>
                <a:cs typeface="Arial"/>
              </a:defRPr>
            </a:lvl2pPr>
            <a:lvl3pPr marL="914400" indent="0" algn="l" defTabSz="457200" rtl="0" eaLnBrk="1" latinLnBrk="0" hangingPunct="1">
              <a:spcBef>
                <a:spcPct val="20000"/>
              </a:spcBef>
              <a:buClr>
                <a:schemeClr val="accent3"/>
              </a:buClr>
              <a:buFont typeface="Arial"/>
              <a:buNone/>
              <a:defRPr sz="1600" b="0" i="0" kern="1200">
                <a:solidFill>
                  <a:schemeClr val="tx1">
                    <a:tint val="75000"/>
                  </a:schemeClr>
                </a:solidFill>
                <a:latin typeface="Arial"/>
                <a:ea typeface="+mn-ea"/>
                <a:cs typeface="Arial"/>
              </a:defRPr>
            </a:lvl3pPr>
            <a:lvl4pPr marL="1371600" indent="0" algn="l" defTabSz="457200" rtl="0" eaLnBrk="1" latinLnBrk="0" hangingPunct="1">
              <a:spcBef>
                <a:spcPct val="20000"/>
              </a:spcBef>
              <a:buClr>
                <a:schemeClr val="accent3"/>
              </a:buClr>
              <a:buFont typeface="Arial"/>
              <a:buNone/>
              <a:defRPr sz="1400" b="0" i="1" kern="1200">
                <a:solidFill>
                  <a:schemeClr val="tx1">
                    <a:tint val="75000"/>
                  </a:schemeClr>
                </a:solidFill>
                <a:latin typeface="Arial"/>
                <a:ea typeface="+mn-ea"/>
                <a:cs typeface="Arial"/>
              </a:defRPr>
            </a:lvl4pPr>
            <a:lvl5pPr marL="1828800" indent="0" algn="l" defTabSz="457200" rtl="0" eaLnBrk="1" latinLnBrk="0" hangingPunct="1">
              <a:spcBef>
                <a:spcPct val="20000"/>
              </a:spcBef>
              <a:buClr>
                <a:schemeClr val="accent3"/>
              </a:buClr>
              <a:buFont typeface="Arial"/>
              <a:buNone/>
              <a:defRPr sz="1400" b="0" i="0" kern="1200">
                <a:solidFill>
                  <a:schemeClr val="tx1">
                    <a:tint val="75000"/>
                  </a:schemeClr>
                </a:solidFill>
                <a:latin typeface="Arial"/>
                <a:ea typeface="+mn-ea"/>
                <a:cs typeface="Arial"/>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dirty="0"/>
              <a:t>Mark </a:t>
            </a:r>
            <a:r>
              <a:rPr lang="en-US" dirty="0" err="1"/>
              <a:t>Colip</a:t>
            </a:r>
            <a:r>
              <a:rPr lang="en-US" dirty="0"/>
              <a:t>, OD</a:t>
            </a:r>
          </a:p>
          <a:p>
            <a:r>
              <a:rPr lang="en-US" dirty="0"/>
              <a:t>President, Illinois College of Optometry</a:t>
            </a:r>
          </a:p>
        </p:txBody>
      </p:sp>
    </p:spTree>
    <p:extLst>
      <p:ext uri="{BB962C8B-B14F-4D97-AF65-F5344CB8AC3E}">
        <p14:creationId xmlns:p14="http://schemas.microsoft.com/office/powerpoint/2010/main" val="9745990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823" y="493420"/>
            <a:ext cx="4025667" cy="762725"/>
          </a:xfrm>
        </p:spPr>
        <p:txBody>
          <a:bodyPr>
            <a:normAutofit/>
          </a:bodyPr>
          <a:lstStyle/>
          <a:p>
            <a:r>
              <a:rPr lang="en-US" sz="2400" b="1" dirty="0">
                <a:latin typeface="Verdana" panose="020B0604030504040204" pitchFamily="34" charset="0"/>
                <a:ea typeface="Verdana" panose="020B0604030504040204" pitchFamily="34" charset="0"/>
                <a:cs typeface="Verdana" panose="020B0604030504040204" pitchFamily="34" charset="0"/>
              </a:rPr>
              <a:t>Optometric Manpower </a:t>
            </a:r>
            <a:br>
              <a:rPr lang="en-US" sz="2400" b="1" dirty="0">
                <a:latin typeface="Verdana" panose="020B0604030504040204" pitchFamily="34" charset="0"/>
                <a:ea typeface="Verdana" panose="020B0604030504040204" pitchFamily="34" charset="0"/>
                <a:cs typeface="Verdana" panose="020B0604030504040204" pitchFamily="34" charset="0"/>
              </a:rPr>
            </a:br>
            <a:r>
              <a:rPr lang="en-US" sz="2400" b="1" dirty="0">
                <a:latin typeface="Verdana" panose="020B0604030504040204" pitchFamily="34" charset="0"/>
                <a:ea typeface="Verdana" panose="020B0604030504040204" pitchFamily="34" charset="0"/>
                <a:cs typeface="Verdana" panose="020B0604030504040204" pitchFamily="34" charset="0"/>
              </a:rPr>
              <a:t>Projections: 1982</a:t>
            </a:r>
          </a:p>
        </p:txBody>
      </p:sp>
      <p:sp>
        <p:nvSpPr>
          <p:cNvPr id="3" name="Content Placeholder 2"/>
          <p:cNvSpPr>
            <a:spLocks noGrp="1"/>
          </p:cNvSpPr>
          <p:nvPr>
            <p:ph idx="1"/>
          </p:nvPr>
        </p:nvSpPr>
        <p:spPr>
          <a:xfrm>
            <a:off x="784823" y="1665741"/>
            <a:ext cx="4784704" cy="1650114"/>
          </a:xfrm>
        </p:spPr>
        <p:txBody>
          <a:bodyPr>
            <a:noAutofit/>
          </a:bodyPr>
          <a:lstStyle/>
          <a:p>
            <a:r>
              <a:rPr lang="en-US" sz="2000" dirty="0"/>
              <a:t>Supply in 1978: 				21,133</a:t>
            </a:r>
          </a:p>
          <a:p>
            <a:r>
              <a:rPr lang="en-US" sz="2000" dirty="0"/>
              <a:t>Projected Supply in 1990: 	27,200*</a:t>
            </a:r>
          </a:p>
          <a:p>
            <a:r>
              <a:rPr lang="en-US" sz="2000" dirty="0"/>
              <a:t>Projected Demand in 1990:	36,000</a:t>
            </a:r>
          </a:p>
          <a:p>
            <a:r>
              <a:rPr lang="en-US" sz="2000" dirty="0"/>
              <a:t>Projected Shortfall in 1990:	   9,000</a:t>
            </a:r>
          </a:p>
        </p:txBody>
      </p:sp>
      <p:pic>
        <p:nvPicPr>
          <p:cNvPr id="5" name="Picture 4"/>
          <p:cNvPicPr>
            <a:picLocks noChangeAspect="1"/>
          </p:cNvPicPr>
          <p:nvPr/>
        </p:nvPicPr>
        <p:blipFill rotWithShape="1">
          <a:blip r:embed="rId2"/>
          <a:srcRect l="2700" t="2111" r="7626" b="4388"/>
          <a:stretch/>
        </p:blipFill>
        <p:spPr>
          <a:xfrm rot="5400000">
            <a:off x="6548426" y="557174"/>
            <a:ext cx="2580774" cy="2019243"/>
          </a:xfrm>
          <a:prstGeom prst="rect">
            <a:avLst/>
          </a:prstGeom>
        </p:spPr>
      </p:pic>
      <p:sp>
        <p:nvSpPr>
          <p:cNvPr id="6" name="TextBox 5"/>
          <p:cNvSpPr txBox="1"/>
          <p:nvPr/>
        </p:nvSpPr>
        <p:spPr>
          <a:xfrm>
            <a:off x="911787" y="3471170"/>
            <a:ext cx="4295273" cy="1200329"/>
          </a:xfrm>
          <a:prstGeom prst="rect">
            <a:avLst/>
          </a:prstGeom>
          <a:solidFill>
            <a:srgbClr val="FFC000"/>
          </a:solidFill>
          <a:ln w="19050">
            <a:solidFill>
              <a:schemeClr val="accent1"/>
            </a:solidFill>
          </a:ln>
        </p:spPr>
        <p:txBody>
          <a:bodyPr wrap="square" rtlCol="0">
            <a:spAutoFit/>
          </a:bodyPr>
          <a:lstStyle/>
          <a:p>
            <a:r>
              <a:rPr lang="en-US" b="1" dirty="0">
                <a:solidFill>
                  <a:schemeClr val="tx2"/>
                </a:solidFill>
              </a:rPr>
              <a:t>Report projects that if Optometry provided</a:t>
            </a:r>
          </a:p>
          <a:p>
            <a:r>
              <a:rPr lang="en-US" b="1" dirty="0">
                <a:solidFill>
                  <a:schemeClr val="tx2"/>
                </a:solidFill>
              </a:rPr>
              <a:t>“all of primary eye/vision care needs in the future”, in 1990, there would need to be 76,334 optometrists.</a:t>
            </a:r>
          </a:p>
        </p:txBody>
      </p:sp>
      <p:sp>
        <p:nvSpPr>
          <p:cNvPr id="7" name="TextBox 6"/>
          <p:cNvSpPr txBox="1"/>
          <p:nvPr/>
        </p:nvSpPr>
        <p:spPr>
          <a:xfrm>
            <a:off x="911787" y="4983751"/>
            <a:ext cx="4698722" cy="300082"/>
          </a:xfrm>
          <a:prstGeom prst="rect">
            <a:avLst/>
          </a:prstGeom>
          <a:noFill/>
        </p:spPr>
        <p:txBody>
          <a:bodyPr wrap="none" rtlCol="0">
            <a:spAutoFit/>
          </a:bodyPr>
          <a:lstStyle/>
          <a:p>
            <a:r>
              <a:rPr lang="en-US" sz="1350" b="1" dirty="0">
                <a:solidFill>
                  <a:schemeClr val="accent1"/>
                </a:solidFill>
              </a:rPr>
              <a:t>* U.S. Department of Health and Human Services Report , 1982</a:t>
            </a:r>
          </a:p>
        </p:txBody>
      </p:sp>
      <p:pic>
        <p:nvPicPr>
          <p:cNvPr id="9" name="Picture 8"/>
          <p:cNvPicPr>
            <a:picLocks noChangeAspect="1"/>
          </p:cNvPicPr>
          <p:nvPr/>
        </p:nvPicPr>
        <p:blipFill rotWithShape="1">
          <a:blip r:embed="rId3"/>
          <a:srcRect l="3896" r="1284" b="5370"/>
          <a:stretch/>
        </p:blipFill>
        <p:spPr>
          <a:xfrm>
            <a:off x="6829193" y="3014201"/>
            <a:ext cx="2019243" cy="2724006"/>
          </a:xfrm>
          <a:prstGeom prst="rect">
            <a:avLst/>
          </a:prstGeom>
        </p:spPr>
      </p:pic>
    </p:spTree>
    <p:extLst>
      <p:ext uri="{BB962C8B-B14F-4D97-AF65-F5344CB8AC3E}">
        <p14:creationId xmlns:p14="http://schemas.microsoft.com/office/powerpoint/2010/main" val="147684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244" y="561338"/>
            <a:ext cx="8043829" cy="863741"/>
          </a:xfrm>
        </p:spPr>
        <p:txBody>
          <a:bodyPr>
            <a:noAutofit/>
          </a:bodyPr>
          <a:lstStyle/>
          <a:p>
            <a:r>
              <a:rPr lang="en-US" b="1" dirty="0">
                <a:latin typeface="Verdana" panose="020B0604030504040204" pitchFamily="34" charset="0"/>
                <a:ea typeface="Verdana" panose="020B0604030504040204" pitchFamily="34" charset="0"/>
                <a:cs typeface="Verdana" panose="020B0604030504040204" pitchFamily="34" charset="0"/>
              </a:rPr>
              <a:t>Optometry Manpower: 2000 - The </a:t>
            </a:r>
            <a:r>
              <a:rPr lang="en-US" b="1" dirty="0" err="1">
                <a:latin typeface="Verdana" panose="020B0604030504040204" pitchFamily="34" charset="0"/>
                <a:ea typeface="Verdana" panose="020B0604030504040204" pitchFamily="34" charset="0"/>
                <a:cs typeface="Verdana" panose="020B0604030504040204" pitchFamily="34" charset="0"/>
              </a:rPr>
              <a:t>Abt</a:t>
            </a:r>
            <a:r>
              <a:rPr lang="en-US" b="1" dirty="0">
                <a:latin typeface="Verdana" panose="020B0604030504040204" pitchFamily="34" charset="0"/>
                <a:ea typeface="Verdana" panose="020B0604030504040204" pitchFamily="34" charset="0"/>
                <a:cs typeface="Verdana" panose="020B0604030504040204" pitchFamily="34" charset="0"/>
              </a:rPr>
              <a:t> Report</a:t>
            </a:r>
            <a:br>
              <a:rPr lang="en-US" b="1" dirty="0">
                <a:latin typeface="Verdana" panose="020B0604030504040204" pitchFamily="34" charset="0"/>
                <a:ea typeface="Verdana" panose="020B0604030504040204" pitchFamily="34" charset="0"/>
                <a:cs typeface="Verdana" panose="020B0604030504040204" pitchFamily="34" charset="0"/>
              </a:rPr>
            </a:br>
            <a:r>
              <a:rPr lang="en-US" b="1" dirty="0">
                <a:latin typeface="Verdana" panose="020B0604030504040204" pitchFamily="34" charset="0"/>
                <a:ea typeface="Verdana" panose="020B0604030504040204" pitchFamily="34" charset="0"/>
                <a:cs typeface="Verdana" panose="020B0604030504040204" pitchFamily="34" charset="0"/>
              </a:rPr>
              <a:t>Doomsday???</a:t>
            </a:r>
          </a:p>
        </p:txBody>
      </p:sp>
      <p:pic>
        <p:nvPicPr>
          <p:cNvPr id="6" name="Content Placeholder 5"/>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9015" t="12700" r="5516" b="12700"/>
          <a:stretch/>
        </p:blipFill>
        <p:spPr>
          <a:xfrm>
            <a:off x="6557818" y="1774651"/>
            <a:ext cx="2344713" cy="2730734"/>
          </a:xfrm>
        </p:spPr>
      </p:pic>
      <p:sp>
        <p:nvSpPr>
          <p:cNvPr id="8" name="Text Placeholder 7"/>
          <p:cNvSpPr>
            <a:spLocks noGrp="1"/>
          </p:cNvSpPr>
          <p:nvPr>
            <p:ph type="body" sz="half" idx="2"/>
          </p:nvPr>
        </p:nvSpPr>
        <p:spPr>
          <a:xfrm>
            <a:off x="712244" y="1760542"/>
            <a:ext cx="5485355" cy="2858691"/>
          </a:xfrm>
        </p:spPr>
        <p:txBody>
          <a:bodyPr/>
          <a:lstStyle/>
          <a:p>
            <a:pPr marL="214313" indent="-214313">
              <a:buFont typeface="Arial" panose="020B0604020202020204" pitchFamily="34" charset="0"/>
              <a:buChar char="•"/>
            </a:pPr>
            <a:r>
              <a:rPr lang="en-US" sz="2100" dirty="0"/>
              <a:t>Supply in 1997:  					30,500</a:t>
            </a:r>
          </a:p>
          <a:p>
            <a:pPr marL="214313" indent="-214313">
              <a:buFont typeface="Arial" panose="020B0604020202020204" pitchFamily="34" charset="0"/>
              <a:buChar char="•"/>
            </a:pPr>
            <a:r>
              <a:rPr lang="en-US" sz="2100" dirty="0"/>
              <a:t>New Grads:	 	 	 			  1,125*</a:t>
            </a:r>
          </a:p>
          <a:p>
            <a:pPr marL="214313" indent="-214313">
              <a:buFont typeface="Arial" panose="020B0604020202020204" pitchFamily="34" charset="0"/>
              <a:buChar char="•"/>
            </a:pPr>
            <a:r>
              <a:rPr lang="en-US" sz="2100" dirty="0"/>
              <a:t>Est. Annual Retirements:		   	     550</a:t>
            </a:r>
          </a:p>
          <a:p>
            <a:r>
              <a:rPr lang="en-US" dirty="0"/>
              <a:t>	</a:t>
            </a:r>
            <a:r>
              <a:rPr lang="en-US" sz="1800" dirty="0"/>
              <a:t>(By 2015 – 820/</a:t>
            </a:r>
            <a:r>
              <a:rPr lang="en-US" sz="1800" dirty="0" err="1"/>
              <a:t>yr</a:t>
            </a:r>
            <a:r>
              <a:rPr lang="en-US" sz="1800" dirty="0"/>
              <a:t>)</a:t>
            </a:r>
          </a:p>
          <a:p>
            <a:pPr marL="257175" indent="-257175">
              <a:buFont typeface="Arial" panose="020B0604020202020204" pitchFamily="34" charset="0"/>
              <a:buChar char="•"/>
            </a:pPr>
            <a:r>
              <a:rPr lang="en-US" sz="2100" dirty="0"/>
              <a:t>Projected an excess of 2,500 by 2005 and suggested the largest excess supply would be between 2013 – 2018, topping 4,000.</a:t>
            </a:r>
          </a:p>
        </p:txBody>
      </p:sp>
      <p:sp>
        <p:nvSpPr>
          <p:cNvPr id="9" name="TextBox 8"/>
          <p:cNvSpPr txBox="1"/>
          <p:nvPr/>
        </p:nvSpPr>
        <p:spPr>
          <a:xfrm>
            <a:off x="970862" y="4928027"/>
            <a:ext cx="3584828" cy="323165"/>
          </a:xfrm>
          <a:prstGeom prst="rect">
            <a:avLst/>
          </a:prstGeom>
          <a:noFill/>
        </p:spPr>
        <p:txBody>
          <a:bodyPr wrap="none" rtlCol="0">
            <a:spAutoFit/>
          </a:bodyPr>
          <a:lstStyle/>
          <a:p>
            <a:r>
              <a:rPr lang="en-US" sz="1500" dirty="0">
                <a:solidFill>
                  <a:schemeClr val="accent1"/>
                </a:solidFill>
              </a:rPr>
              <a:t>* Excludes foreign students receiving an OD</a:t>
            </a:r>
          </a:p>
        </p:txBody>
      </p:sp>
    </p:spTree>
    <p:extLst>
      <p:ext uri="{BB962C8B-B14F-4D97-AF65-F5344CB8AC3E}">
        <p14:creationId xmlns:p14="http://schemas.microsoft.com/office/powerpoint/2010/main" val="297082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3" y="434109"/>
            <a:ext cx="7769333" cy="831623"/>
          </a:xfrm>
        </p:spPr>
        <p:txBody>
          <a:bodyPr>
            <a:noAutofit/>
          </a:bodyPr>
          <a:lstStyle/>
          <a:p>
            <a:r>
              <a:rPr lang="en-US" b="1" dirty="0">
                <a:latin typeface="Verdana" panose="020B0604030504040204" pitchFamily="34" charset="0"/>
                <a:ea typeface="Verdana" panose="020B0604030504040204" pitchFamily="34" charset="0"/>
                <a:cs typeface="Verdana" panose="020B0604030504040204" pitchFamily="34" charset="0"/>
              </a:rPr>
              <a:t>Eye Care Workforce Study” </a:t>
            </a:r>
            <a:br>
              <a:rPr lang="en-US" b="1" dirty="0">
                <a:latin typeface="Verdana" panose="020B0604030504040204" pitchFamily="34" charset="0"/>
                <a:ea typeface="Verdana" panose="020B0604030504040204" pitchFamily="34" charset="0"/>
                <a:cs typeface="Verdana" panose="020B0604030504040204" pitchFamily="34" charset="0"/>
              </a:rPr>
            </a:br>
            <a:r>
              <a:rPr lang="en-US" b="1" dirty="0">
                <a:latin typeface="Verdana" panose="020B0604030504040204" pitchFamily="34" charset="0"/>
                <a:ea typeface="Verdana" panose="020B0604030504040204" pitchFamily="34" charset="0"/>
                <a:cs typeface="Verdana" panose="020B0604030504040204" pitchFamily="34" charset="0"/>
              </a:rPr>
              <a:t>2014 - The Lewin Study</a:t>
            </a:r>
          </a:p>
        </p:txBody>
      </p:sp>
      <p:sp>
        <p:nvSpPr>
          <p:cNvPr id="8" name="Text Placeholder 7"/>
          <p:cNvSpPr>
            <a:spLocks noGrp="1"/>
          </p:cNvSpPr>
          <p:nvPr>
            <p:ph type="body" sz="half" idx="2"/>
          </p:nvPr>
        </p:nvSpPr>
        <p:spPr>
          <a:xfrm>
            <a:off x="831273" y="1641183"/>
            <a:ext cx="4945482" cy="3910159"/>
          </a:xfrm>
        </p:spPr>
        <p:txBody>
          <a:bodyPr>
            <a:normAutofit/>
          </a:bodyPr>
          <a:lstStyle/>
          <a:p>
            <a:pPr marL="214313" indent="-214313">
              <a:buFont typeface="Arial" panose="020B0604020202020204" pitchFamily="34" charset="0"/>
              <a:buChar char="•"/>
            </a:pPr>
            <a:r>
              <a:rPr lang="en-US" sz="2100" dirty="0"/>
              <a:t>Supply in 2012:  				39,580</a:t>
            </a:r>
          </a:p>
          <a:p>
            <a:pPr marL="214313" indent="-214313">
              <a:buFont typeface="Arial" panose="020B0604020202020204" pitchFamily="34" charset="0"/>
              <a:buChar char="•"/>
            </a:pPr>
            <a:r>
              <a:rPr lang="en-US" sz="2100" dirty="0"/>
              <a:t>New Grads in 2012:	    		  1,404</a:t>
            </a:r>
          </a:p>
          <a:p>
            <a:pPr lvl="1"/>
            <a:r>
              <a:rPr lang="en-US" sz="1950" dirty="0"/>
              <a:t>(Projected 1,800 by 2019)</a:t>
            </a:r>
          </a:p>
          <a:p>
            <a:pPr marL="257175" indent="-257175">
              <a:buFont typeface="Arial" panose="020B0604020202020204" pitchFamily="34" charset="0"/>
              <a:buChar char="•"/>
            </a:pPr>
            <a:r>
              <a:rPr lang="en-US" sz="2100" dirty="0"/>
              <a:t>Projected a base shortage of eye care providers of 2,900 in 2020. </a:t>
            </a:r>
          </a:p>
          <a:p>
            <a:pPr marL="257175" indent="-257175">
              <a:buFont typeface="Arial" panose="020B0604020202020204" pitchFamily="34" charset="0"/>
              <a:buChar char="•"/>
            </a:pPr>
            <a:r>
              <a:rPr lang="en-US" sz="2100" dirty="0"/>
              <a:t>Project an excess of 10,900 when accounting for “Total Excess Capacity”.</a:t>
            </a:r>
          </a:p>
        </p:txBody>
      </p:sp>
      <p:pic>
        <p:nvPicPr>
          <p:cNvPr id="4" name="Picture Placeholder 3"/>
          <p:cNvPicPr>
            <a:picLocks noGrp="1" noChangeAspect="1"/>
          </p:cNvPicPr>
          <p:nvPr>
            <p:ph type="pic" idx="1"/>
          </p:nvPr>
        </p:nvPicPr>
        <p:blipFill>
          <a:blip r:embed="rId2"/>
          <a:srcRect t="11731" b="11731"/>
          <a:stretch>
            <a:fillRect/>
          </a:stretch>
        </p:blipFill>
        <p:spPr>
          <a:xfrm>
            <a:off x="6003637" y="1348058"/>
            <a:ext cx="2909024" cy="3539086"/>
          </a:xfrm>
          <a:prstGeom prst="rect">
            <a:avLst/>
          </a:prstGeom>
          <a:ln>
            <a:solidFill>
              <a:schemeClr val="tx1"/>
            </a:solidFill>
          </a:ln>
        </p:spPr>
      </p:pic>
    </p:spTree>
    <p:extLst>
      <p:ext uri="{BB962C8B-B14F-4D97-AF65-F5344CB8AC3E}">
        <p14:creationId xmlns:p14="http://schemas.microsoft.com/office/powerpoint/2010/main" val="423005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98" y="461818"/>
            <a:ext cx="7732847" cy="498764"/>
          </a:xfrm>
        </p:spPr>
        <p:txBody>
          <a:bodyPr>
            <a:normAutofit/>
          </a:bodyPr>
          <a:lstStyle/>
          <a:p>
            <a:r>
              <a:rPr lang="en-US" sz="2400" dirty="0"/>
              <a:t>Lewin Study: Supply &amp; Demand/Utilization</a:t>
            </a:r>
          </a:p>
        </p:txBody>
      </p:sp>
      <p:pic>
        <p:nvPicPr>
          <p:cNvPr id="7" name="Content Placeholder 6"/>
          <p:cNvPicPr>
            <a:picLocks noGrp="1" noChangeAspect="1"/>
          </p:cNvPicPr>
          <p:nvPr>
            <p:ph idx="1"/>
          </p:nvPr>
        </p:nvPicPr>
        <p:blipFill>
          <a:blip r:embed="rId2"/>
          <a:stretch>
            <a:fillRect/>
          </a:stretch>
        </p:blipFill>
        <p:spPr>
          <a:xfrm>
            <a:off x="4801698" y="1515714"/>
            <a:ext cx="3517948" cy="3017044"/>
          </a:xfrm>
          <a:prstGeom prst="rect">
            <a:avLst/>
          </a:prstGeom>
        </p:spPr>
      </p:pic>
      <p:pic>
        <p:nvPicPr>
          <p:cNvPr id="6" name="Picture 5"/>
          <p:cNvPicPr>
            <a:picLocks noChangeAspect="1"/>
          </p:cNvPicPr>
          <p:nvPr/>
        </p:nvPicPr>
        <p:blipFill>
          <a:blip r:embed="rId3"/>
          <a:stretch>
            <a:fillRect/>
          </a:stretch>
        </p:blipFill>
        <p:spPr>
          <a:xfrm>
            <a:off x="742585" y="1516664"/>
            <a:ext cx="4059113" cy="3017044"/>
          </a:xfrm>
          <a:prstGeom prst="rect">
            <a:avLst/>
          </a:prstGeom>
        </p:spPr>
      </p:pic>
      <p:sp>
        <p:nvSpPr>
          <p:cNvPr id="8" name="TextBox 7"/>
          <p:cNvSpPr txBox="1"/>
          <p:nvPr/>
        </p:nvSpPr>
        <p:spPr>
          <a:xfrm>
            <a:off x="742585" y="4863787"/>
            <a:ext cx="4215193" cy="415498"/>
          </a:xfrm>
          <a:prstGeom prst="rect">
            <a:avLst/>
          </a:prstGeom>
          <a:solidFill>
            <a:srgbClr val="FFC000"/>
          </a:solidFill>
          <a:ln w="19050">
            <a:solidFill>
              <a:srgbClr val="2F9040"/>
            </a:solidFill>
          </a:ln>
        </p:spPr>
        <p:txBody>
          <a:bodyPr wrap="none" rtlCol="0">
            <a:spAutoFit/>
          </a:bodyPr>
          <a:lstStyle/>
          <a:p>
            <a:r>
              <a:rPr lang="en-US" sz="2100" b="1" dirty="0">
                <a:solidFill>
                  <a:schemeClr val="tx2"/>
                </a:solidFill>
              </a:rPr>
              <a:t>2012 Assumption: Supply = Demand</a:t>
            </a:r>
          </a:p>
        </p:txBody>
      </p:sp>
    </p:spTree>
    <p:extLst>
      <p:ext uri="{BB962C8B-B14F-4D97-AF65-F5344CB8AC3E}">
        <p14:creationId xmlns:p14="http://schemas.microsoft.com/office/powerpoint/2010/main" val="1804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499" y="526473"/>
            <a:ext cx="8080773" cy="449421"/>
          </a:xfrm>
        </p:spPr>
        <p:txBody>
          <a:bodyPr>
            <a:normAutofit fontScale="90000"/>
          </a:bodyPr>
          <a:lstStyle/>
          <a:p>
            <a:r>
              <a:rPr lang="en-US" sz="2400" dirty="0">
                <a:latin typeface="Verdana" panose="020B0604030504040204" pitchFamily="34" charset="0"/>
                <a:ea typeface="Verdana" panose="020B0604030504040204" pitchFamily="34" charset="0"/>
                <a:cs typeface="Verdana" panose="020B0604030504040204" pitchFamily="34" charset="0"/>
              </a:rPr>
              <a:t>Lewin Study: Total Supply &amp; Demand/Utilization</a:t>
            </a:r>
          </a:p>
        </p:txBody>
      </p:sp>
      <p:pic>
        <p:nvPicPr>
          <p:cNvPr id="4" name="Picture 3"/>
          <p:cNvPicPr>
            <a:picLocks noChangeAspect="1"/>
          </p:cNvPicPr>
          <p:nvPr/>
        </p:nvPicPr>
        <p:blipFill>
          <a:blip r:embed="rId2"/>
          <a:stretch>
            <a:fillRect/>
          </a:stretch>
        </p:blipFill>
        <p:spPr>
          <a:xfrm>
            <a:off x="878498" y="1229222"/>
            <a:ext cx="6335101" cy="4030921"/>
          </a:xfrm>
          <a:prstGeom prst="rect">
            <a:avLst/>
          </a:prstGeom>
        </p:spPr>
      </p:pic>
    </p:spTree>
    <p:extLst>
      <p:ext uri="{BB962C8B-B14F-4D97-AF65-F5344CB8AC3E}">
        <p14:creationId xmlns:p14="http://schemas.microsoft.com/office/powerpoint/2010/main" val="217910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5951" y="1274144"/>
            <a:ext cx="4316267" cy="3184493"/>
          </a:xfrm>
        </p:spPr>
        <p:txBody>
          <a:bodyPr>
            <a:normAutofit/>
          </a:bodyPr>
          <a:lstStyle/>
          <a:p>
            <a:r>
              <a:rPr lang="en-US" sz="2000" dirty="0"/>
              <a:t>Q: How many additional visits could you provide per week, without expanding hours, if you were fully booked with zero no shows?</a:t>
            </a:r>
          </a:p>
          <a:p>
            <a:r>
              <a:rPr lang="en-US" sz="2000" dirty="0"/>
              <a:t>Potential 32% increased capacity</a:t>
            </a:r>
          </a:p>
          <a:p>
            <a:r>
              <a:rPr lang="en-US" sz="2000" dirty="0"/>
              <a:t>Assumed an extra 20 patients per OD per week and 100% participation</a:t>
            </a:r>
          </a:p>
          <a:p>
            <a:pPr marL="0" indent="0">
              <a:buNone/>
            </a:pPr>
            <a:endParaRPr lang="en-US" dirty="0"/>
          </a:p>
        </p:txBody>
      </p:sp>
      <p:pic>
        <p:nvPicPr>
          <p:cNvPr id="5" name="Picture 4"/>
          <p:cNvPicPr>
            <a:picLocks noChangeAspect="1"/>
          </p:cNvPicPr>
          <p:nvPr/>
        </p:nvPicPr>
        <p:blipFill>
          <a:blip r:embed="rId2"/>
          <a:stretch>
            <a:fillRect/>
          </a:stretch>
        </p:blipFill>
        <p:spPr>
          <a:xfrm>
            <a:off x="4932218" y="1274144"/>
            <a:ext cx="4068078" cy="2909806"/>
          </a:xfrm>
          <a:prstGeom prst="rect">
            <a:avLst/>
          </a:prstGeom>
        </p:spPr>
      </p:pic>
      <p:sp>
        <p:nvSpPr>
          <p:cNvPr id="6" name="Title 1"/>
          <p:cNvSpPr>
            <a:spLocks noGrp="1"/>
          </p:cNvSpPr>
          <p:nvPr>
            <p:ph type="title"/>
          </p:nvPr>
        </p:nvSpPr>
        <p:spPr>
          <a:xfrm>
            <a:off x="615951" y="461413"/>
            <a:ext cx="7297947" cy="411956"/>
          </a:xfrm>
        </p:spPr>
        <p:txBody>
          <a:bodyPr>
            <a:normAutofit fontScale="90000"/>
          </a:bodyPr>
          <a:lstStyle/>
          <a:p>
            <a:r>
              <a:rPr lang="en-US" sz="2700" dirty="0">
                <a:latin typeface="Verdana" panose="020B0604030504040204" pitchFamily="34" charset="0"/>
                <a:ea typeface="Verdana" panose="020B0604030504040204" pitchFamily="34" charset="0"/>
                <a:cs typeface="Verdana" panose="020B0604030504040204" pitchFamily="34" charset="0"/>
              </a:rPr>
              <a:t>The Magic of Excess Capacity</a:t>
            </a:r>
          </a:p>
        </p:txBody>
      </p:sp>
      <p:sp>
        <p:nvSpPr>
          <p:cNvPr id="8" name="Content Placeholder 2"/>
          <p:cNvSpPr txBox="1">
            <a:spLocks/>
          </p:cNvSpPr>
          <p:nvPr/>
        </p:nvSpPr>
        <p:spPr>
          <a:xfrm>
            <a:off x="615951" y="4464917"/>
            <a:ext cx="7081580" cy="812370"/>
          </a:xfrm>
          <a:prstGeom prst="rect">
            <a:avLst/>
          </a:prstGeom>
          <a:solidFill>
            <a:srgbClr val="FFC000"/>
          </a:solidFill>
          <a:ln w="19050">
            <a:solidFill>
              <a:srgbClr val="2F9040"/>
            </a:solidFill>
          </a:ln>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6C9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C9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C9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C9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C9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b="1" dirty="0"/>
              <a:t>2017 Assessment (manuscript in process) – refined the line of inquiry and found “likely excess capacity” to be around 3 - 4 more patients per week or approx. 5% additional capacity.</a:t>
            </a:r>
          </a:p>
        </p:txBody>
      </p:sp>
    </p:spTree>
    <p:extLst>
      <p:ext uri="{BB962C8B-B14F-4D97-AF65-F5344CB8AC3E}">
        <p14:creationId xmlns:p14="http://schemas.microsoft.com/office/powerpoint/2010/main" val="319324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351" y="422946"/>
            <a:ext cx="7297947" cy="501897"/>
          </a:xfrm>
        </p:spPr>
        <p:txBody>
          <a:bodyPr>
            <a:normAutofit/>
          </a:bodyPr>
          <a:lstStyle/>
          <a:p>
            <a:r>
              <a:rPr lang="en-US" sz="2400" b="1" dirty="0"/>
              <a:t>Are there jobs?</a:t>
            </a:r>
          </a:p>
        </p:txBody>
      </p:sp>
      <p:sp>
        <p:nvSpPr>
          <p:cNvPr id="3" name="Content Placeholder 2"/>
          <p:cNvSpPr>
            <a:spLocks noGrp="1"/>
          </p:cNvSpPr>
          <p:nvPr>
            <p:ph idx="1"/>
          </p:nvPr>
        </p:nvSpPr>
        <p:spPr>
          <a:xfrm>
            <a:off x="597351" y="1212831"/>
            <a:ext cx="5276976" cy="1796729"/>
          </a:xfrm>
        </p:spPr>
        <p:txBody>
          <a:bodyPr>
            <a:normAutofit fontScale="85000" lnSpcReduction="20000"/>
          </a:bodyPr>
          <a:lstStyle/>
          <a:p>
            <a:r>
              <a:rPr lang="en-US" sz="2400" dirty="0"/>
              <a:t>Default rates &lt; 1%?</a:t>
            </a:r>
          </a:p>
          <a:p>
            <a:r>
              <a:rPr lang="en-US" sz="2400" dirty="0"/>
              <a:t>BLS: 2016 – 2026 = 18% projected growth (faster than average)</a:t>
            </a:r>
          </a:p>
          <a:p>
            <a:r>
              <a:rPr lang="en-US" sz="2400" dirty="0"/>
              <a:t>Are there unemployed ODs?</a:t>
            </a:r>
          </a:p>
          <a:p>
            <a:r>
              <a:rPr lang="en-US" sz="2400" dirty="0"/>
              <a:t>SUNY – Alumni Surveys: No unemployment</a:t>
            </a:r>
          </a:p>
          <a:p>
            <a:endParaRPr lang="en-US" dirty="0"/>
          </a:p>
        </p:txBody>
      </p:sp>
      <p:graphicFrame>
        <p:nvGraphicFramePr>
          <p:cNvPr id="4" name="Chart 3"/>
          <p:cNvGraphicFramePr/>
          <p:nvPr>
            <p:extLst/>
          </p:nvPr>
        </p:nvGraphicFramePr>
        <p:xfrm>
          <a:off x="597351" y="3233191"/>
          <a:ext cx="5387141" cy="2194157"/>
        </p:xfrm>
        <a:graphic>
          <a:graphicData uri="http://schemas.openxmlformats.org/drawingml/2006/chart">
            <c:chart xmlns:c="http://schemas.openxmlformats.org/drawingml/2006/chart" xmlns:r="http://schemas.openxmlformats.org/officeDocument/2006/relationships" r:id="rId2"/>
          </a:graphicData>
        </a:graphic>
      </p:graphicFrame>
      <p:sp>
        <p:nvSpPr>
          <p:cNvPr id="6" name="Content Placeholder 2"/>
          <p:cNvSpPr txBox="1">
            <a:spLocks/>
          </p:cNvSpPr>
          <p:nvPr/>
        </p:nvSpPr>
        <p:spPr>
          <a:xfrm>
            <a:off x="5984492" y="2729079"/>
            <a:ext cx="3041849" cy="2997465"/>
          </a:xfrm>
          <a:prstGeom prst="rect">
            <a:avLst/>
          </a:prstGeom>
          <a:solidFill>
            <a:srgbClr val="FFC000"/>
          </a:solidFill>
          <a:ln w="19050">
            <a:solidFill>
              <a:srgbClr val="2F9040"/>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6C9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C9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C9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C9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C9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u="sng" dirty="0"/>
              <a:t>2016 – 2026 BLS  Projections</a:t>
            </a:r>
            <a:r>
              <a:rPr lang="en-US" sz="1800" b="1" dirty="0"/>
              <a:t>:</a:t>
            </a:r>
          </a:p>
          <a:p>
            <a:r>
              <a:rPr lang="en-US" sz="1800" b="1" dirty="0"/>
              <a:t>OD =		18%</a:t>
            </a:r>
          </a:p>
          <a:p>
            <a:r>
              <a:rPr lang="en-US" sz="1800" b="1" dirty="0"/>
              <a:t>DDS = 		19%</a:t>
            </a:r>
          </a:p>
          <a:p>
            <a:r>
              <a:rPr lang="en-US" sz="1800" b="1" dirty="0"/>
              <a:t>DVM = 	19%</a:t>
            </a:r>
          </a:p>
          <a:p>
            <a:r>
              <a:rPr lang="en-US" sz="1800" b="1" dirty="0"/>
              <a:t>MD =		13%</a:t>
            </a:r>
          </a:p>
          <a:p>
            <a:r>
              <a:rPr lang="en-US" sz="1800" b="1" dirty="0"/>
              <a:t>PA = 		37%</a:t>
            </a:r>
          </a:p>
          <a:p>
            <a:r>
              <a:rPr lang="en-US" sz="1800" b="1" dirty="0" err="1"/>
              <a:t>PharmD</a:t>
            </a:r>
            <a:r>
              <a:rPr lang="en-US" sz="1800" b="1" dirty="0"/>
              <a:t> = 	  6%</a:t>
            </a:r>
          </a:p>
          <a:p>
            <a:r>
              <a:rPr lang="en-US" sz="1800" b="1" dirty="0"/>
              <a:t>RN = 		15%</a:t>
            </a:r>
          </a:p>
          <a:p>
            <a:endParaRPr lang="en-US" sz="2000" b="1" dirty="0"/>
          </a:p>
        </p:txBody>
      </p:sp>
      <p:sp>
        <p:nvSpPr>
          <p:cNvPr id="7" name="TextBox 6"/>
          <p:cNvSpPr txBox="1"/>
          <p:nvPr/>
        </p:nvSpPr>
        <p:spPr>
          <a:xfrm>
            <a:off x="1228133" y="3233191"/>
            <a:ext cx="583814" cy="300082"/>
          </a:xfrm>
          <a:prstGeom prst="rect">
            <a:avLst/>
          </a:prstGeom>
          <a:noFill/>
        </p:spPr>
        <p:txBody>
          <a:bodyPr wrap="none" rtlCol="0">
            <a:spAutoFit/>
          </a:bodyPr>
          <a:lstStyle/>
          <a:p>
            <a:r>
              <a:rPr lang="en-US" sz="1350" b="1" dirty="0">
                <a:solidFill>
                  <a:schemeClr val="accent1"/>
                </a:solidFill>
              </a:rPr>
              <a:t>SUNY</a:t>
            </a:r>
          </a:p>
        </p:txBody>
      </p:sp>
      <p:sp>
        <p:nvSpPr>
          <p:cNvPr id="8" name="Content Placeholder 2"/>
          <p:cNvSpPr txBox="1">
            <a:spLocks/>
          </p:cNvSpPr>
          <p:nvPr/>
        </p:nvSpPr>
        <p:spPr>
          <a:xfrm>
            <a:off x="5984492" y="620639"/>
            <a:ext cx="3041849" cy="1988013"/>
          </a:xfrm>
          <a:prstGeom prst="rect">
            <a:avLst/>
          </a:prstGeom>
          <a:solidFill>
            <a:srgbClr val="FFC000"/>
          </a:solidFill>
          <a:ln w="19050">
            <a:solidFill>
              <a:srgbClr val="2F9040"/>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6C9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C9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C9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C9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C9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u="sng" dirty="0"/>
              <a:t>Salary Estimates</a:t>
            </a:r>
            <a:r>
              <a:rPr lang="en-US" sz="1800" b="1" dirty="0"/>
              <a:t>:</a:t>
            </a:r>
          </a:p>
          <a:p>
            <a:r>
              <a:rPr lang="en-US" sz="1800" b="1" dirty="0"/>
              <a:t>AOA =		$139K</a:t>
            </a:r>
          </a:p>
          <a:p>
            <a:r>
              <a:rPr lang="en-US" sz="1800" b="1" dirty="0"/>
              <a:t>Glass Door = 	$132K</a:t>
            </a:r>
          </a:p>
          <a:p>
            <a:r>
              <a:rPr lang="en-US" sz="1800" b="1" dirty="0"/>
              <a:t>Salary.com = 	$121K</a:t>
            </a:r>
          </a:p>
          <a:p>
            <a:r>
              <a:rPr lang="en-US" sz="1800" b="1" dirty="0"/>
              <a:t>BLS =		$110K</a:t>
            </a:r>
          </a:p>
          <a:p>
            <a:endParaRPr lang="en-US" sz="1800" b="1" dirty="0"/>
          </a:p>
          <a:p>
            <a:endParaRPr lang="en-US" sz="1800" b="1" dirty="0"/>
          </a:p>
        </p:txBody>
      </p:sp>
    </p:spTree>
    <p:extLst>
      <p:ext uri="{BB962C8B-B14F-4D97-AF65-F5344CB8AC3E}">
        <p14:creationId xmlns:p14="http://schemas.microsoft.com/office/powerpoint/2010/main" val="395366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428" y="572655"/>
            <a:ext cx="8442572" cy="498764"/>
          </a:xfrm>
        </p:spPr>
        <p:txBody>
          <a:bodyP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Anecdotal Evidence - </a:t>
            </a:r>
            <a:r>
              <a:rPr lang="en-US" sz="2400" dirty="0" err="1">
                <a:latin typeface="Verdana" panose="020B0604030504040204" pitchFamily="34" charset="0"/>
                <a:ea typeface="Verdana" panose="020B0604030504040204" pitchFamily="34" charset="0"/>
                <a:cs typeface="Verdana" panose="020B0604030504040204" pitchFamily="34" charset="0"/>
              </a:rPr>
              <a:t>iHireOptometry</a:t>
            </a:r>
            <a:r>
              <a:rPr lang="en-US" sz="2400" dirty="0">
                <a:latin typeface="Verdana" panose="020B0604030504040204" pitchFamily="34" charset="0"/>
                <a:ea typeface="Verdana" panose="020B0604030504040204" pitchFamily="34" charset="0"/>
                <a:cs typeface="Verdana" panose="020B0604030504040204" pitchFamily="34" charset="0"/>
              </a:rPr>
              <a:t>?</a:t>
            </a:r>
          </a:p>
        </p:txBody>
      </p:sp>
      <p:sp>
        <p:nvSpPr>
          <p:cNvPr id="3" name="Content Placeholder 2"/>
          <p:cNvSpPr>
            <a:spLocks noGrp="1"/>
          </p:cNvSpPr>
          <p:nvPr>
            <p:ph idx="1"/>
          </p:nvPr>
        </p:nvSpPr>
        <p:spPr>
          <a:xfrm>
            <a:off x="703010" y="1393912"/>
            <a:ext cx="8440990" cy="3023874"/>
          </a:xfrm>
        </p:spPr>
        <p:txBody>
          <a:bodyPr>
            <a:normAutofit fontScale="92500" lnSpcReduction="10000"/>
          </a:bodyPr>
          <a:lstStyle/>
          <a:p>
            <a:r>
              <a:rPr lang="en-US" sz="2000" dirty="0"/>
              <a:t>Recruiting Technology</a:t>
            </a:r>
          </a:p>
          <a:p>
            <a:r>
              <a:rPr lang="en-US" sz="2000" dirty="0"/>
              <a:t>Job Seekers &amp; Employers</a:t>
            </a:r>
          </a:p>
          <a:p>
            <a:r>
              <a:rPr lang="en-US" sz="2000" dirty="0"/>
              <a:t>Identified Trends</a:t>
            </a:r>
          </a:p>
          <a:p>
            <a:pPr lvl="1"/>
            <a:r>
              <a:rPr lang="en-US" sz="2000" dirty="0"/>
              <a:t>16,200 job openings linked to title of “optometrist”</a:t>
            </a:r>
          </a:p>
          <a:p>
            <a:pPr lvl="1"/>
            <a:r>
              <a:rPr lang="en-US" sz="2000" dirty="0"/>
              <a:t>Top locations: California, Florida, Texas, New York and Illinois</a:t>
            </a:r>
          </a:p>
          <a:p>
            <a:pPr lvl="1"/>
            <a:r>
              <a:rPr lang="en-US" sz="2000" dirty="0"/>
              <a:t>Top cities: Chicago, Richmond, Phoenix, NYC and Houston</a:t>
            </a:r>
          </a:p>
          <a:p>
            <a:r>
              <a:rPr lang="en-US" sz="2000" dirty="0"/>
              <a:t>On the website: Click on ”Optometrist” – 2,382 job postings</a:t>
            </a:r>
          </a:p>
          <a:p>
            <a:r>
              <a:rPr lang="en-US" sz="2000" dirty="0"/>
              <a:t>On the website: Click on “Ophthalmologist – 375 jobs postings </a:t>
            </a:r>
          </a:p>
          <a:p>
            <a:r>
              <a:rPr lang="en-US" sz="2000" dirty="0"/>
              <a:t>Website - claims there are 1,437 employers Industry-wide looking</a:t>
            </a:r>
          </a:p>
          <a:p>
            <a:endParaRPr lang="en-US" dirty="0"/>
          </a:p>
          <a:p>
            <a:pPr lvl="1"/>
            <a:endParaRPr lang="en-US" dirty="0"/>
          </a:p>
        </p:txBody>
      </p:sp>
      <p:sp>
        <p:nvSpPr>
          <p:cNvPr id="5" name="TextBox 4"/>
          <p:cNvSpPr txBox="1"/>
          <p:nvPr/>
        </p:nvSpPr>
        <p:spPr>
          <a:xfrm>
            <a:off x="703010" y="4736504"/>
            <a:ext cx="7729790" cy="507831"/>
          </a:xfrm>
          <a:prstGeom prst="rect">
            <a:avLst/>
          </a:prstGeom>
          <a:noFill/>
        </p:spPr>
        <p:txBody>
          <a:bodyPr wrap="square" rtlCol="0">
            <a:spAutoFit/>
          </a:bodyPr>
          <a:lstStyle/>
          <a:p>
            <a:r>
              <a:rPr lang="en-US" sz="1350" b="1" dirty="0">
                <a:solidFill>
                  <a:schemeClr val="accent1"/>
                </a:solidFill>
              </a:rPr>
              <a:t>Source</a:t>
            </a:r>
            <a:r>
              <a:rPr lang="en-US" sz="1350" b="1" dirty="0">
                <a:solidFill>
                  <a:schemeClr val="tx2"/>
                </a:solidFill>
              </a:rPr>
              <a:t>:	 </a:t>
            </a:r>
            <a:r>
              <a:rPr lang="en-US" sz="1350" b="1" dirty="0">
                <a:solidFill>
                  <a:schemeClr val="tx2"/>
                </a:solidFill>
                <a:hlinkClick r:id="rId2"/>
              </a:rPr>
              <a:t>https://invisionmag.com/ihireoptometry-puts-market-growth-in-focus-at-seco-2019/</a:t>
            </a:r>
            <a:endParaRPr lang="en-US" sz="1350" b="1" dirty="0">
              <a:solidFill>
                <a:schemeClr val="tx2"/>
              </a:solidFill>
            </a:endParaRPr>
          </a:p>
          <a:p>
            <a:r>
              <a:rPr lang="en-US" sz="1350" b="1" dirty="0">
                <a:solidFill>
                  <a:schemeClr val="tx2"/>
                </a:solidFill>
              </a:rPr>
              <a:t>		</a:t>
            </a:r>
            <a:r>
              <a:rPr lang="en-US" sz="1350" b="1" dirty="0">
                <a:solidFill>
                  <a:schemeClr val="tx2"/>
                </a:solidFill>
                <a:hlinkClick r:id="rId3"/>
              </a:rPr>
              <a:t>www.ihireoptometry.com/</a:t>
            </a:r>
            <a:r>
              <a:rPr lang="en-US" sz="1350" b="1" dirty="0">
                <a:solidFill>
                  <a:schemeClr val="tx2"/>
                </a:solidFill>
              </a:rPr>
              <a:t> </a:t>
            </a:r>
          </a:p>
        </p:txBody>
      </p:sp>
    </p:spTree>
    <p:extLst>
      <p:ext uri="{BB962C8B-B14F-4D97-AF65-F5344CB8AC3E}">
        <p14:creationId xmlns:p14="http://schemas.microsoft.com/office/powerpoint/2010/main" val="298032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551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a:t>
            </a:r>
            <a:r>
              <a:rPr lang="en-US" dirty="0" err="1"/>
              <a:t>DebT</a:t>
            </a:r>
            <a:endParaRPr lang="en-US" dirty="0"/>
          </a:p>
        </p:txBody>
      </p:sp>
      <p:sp>
        <p:nvSpPr>
          <p:cNvPr id="3" name="Text Placeholder 2"/>
          <p:cNvSpPr>
            <a:spLocks noGrp="1"/>
          </p:cNvSpPr>
          <p:nvPr>
            <p:ph type="body" idx="1"/>
          </p:nvPr>
        </p:nvSpPr>
        <p:spPr>
          <a:xfrm>
            <a:off x="244229" y="1395516"/>
            <a:ext cx="8655929" cy="3219035"/>
          </a:xfrm>
        </p:spPr>
        <p:txBody>
          <a:bodyPr/>
          <a:lstStyle/>
          <a:p>
            <a:endParaRPr lang="en-US" dirty="0"/>
          </a:p>
          <a:p>
            <a:r>
              <a:rPr lang="en-US" dirty="0"/>
              <a:t>Pay homage to article referenced</a:t>
            </a:r>
          </a:p>
          <a:p>
            <a:r>
              <a:rPr lang="en-US" dirty="0"/>
              <a:t>Student debt in national perspective</a:t>
            </a:r>
          </a:p>
          <a:p>
            <a:r>
              <a:rPr lang="en-US" dirty="0"/>
              <a:t>OD student costs of acquisition – changes with time</a:t>
            </a:r>
          </a:p>
          <a:p>
            <a:r>
              <a:rPr lang="en-US" dirty="0"/>
              <a:t>OD student debt “averages”</a:t>
            </a:r>
          </a:p>
          <a:p>
            <a:r>
              <a:rPr lang="en-US" dirty="0"/>
              <a:t>How OD graduates are managing student debt – federal programs</a:t>
            </a:r>
          </a:p>
          <a:p>
            <a:r>
              <a:rPr lang="en-US" dirty="0"/>
              <a:t>Repayment scenario for an “average” graduate</a:t>
            </a:r>
          </a:p>
          <a:p>
            <a:endParaRPr lang="en-US" dirty="0"/>
          </a:p>
        </p:txBody>
      </p:sp>
    </p:spTree>
    <p:extLst>
      <p:ext uri="{BB962C8B-B14F-4D97-AF65-F5344CB8AC3E}">
        <p14:creationId xmlns:p14="http://schemas.microsoft.com/office/powerpoint/2010/main" val="1179278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358" y="0"/>
            <a:ext cx="8943473" cy="897295"/>
          </a:xfrm>
        </p:spPr>
        <p:txBody>
          <a:bodyPr/>
          <a:lstStyle/>
          <a:p>
            <a:r>
              <a:rPr lang="en-US" dirty="0"/>
              <a:t>NEJM – Asch, Nicholson, </a:t>
            </a:r>
            <a:r>
              <a:rPr lang="en-US" dirty="0" err="1"/>
              <a:t>Vujicic</a:t>
            </a:r>
            <a:r>
              <a:rPr lang="en-US" dirty="0"/>
              <a:t> </a:t>
            </a:r>
            <a:br>
              <a:rPr lang="en-US" dirty="0"/>
            </a:br>
            <a:r>
              <a:rPr lang="en-US" dirty="0"/>
              <a:t>(Nov. 2013)</a:t>
            </a:r>
          </a:p>
        </p:txBody>
      </p:sp>
      <p:sp>
        <p:nvSpPr>
          <p:cNvPr id="3" name="Text Placeholder 2"/>
          <p:cNvSpPr>
            <a:spLocks noGrp="1"/>
          </p:cNvSpPr>
          <p:nvPr>
            <p:ph type="body" sz="quarter" idx="10"/>
          </p:nvPr>
        </p:nvSpPr>
        <p:spPr/>
        <p:txBody>
          <a:bodyPr/>
          <a:lstStyle/>
          <a:p>
            <a:endParaRPr lang="en-US"/>
          </a:p>
        </p:txBody>
      </p:sp>
      <p:sp>
        <p:nvSpPr>
          <p:cNvPr id="4" name="Content Placeholder 3"/>
          <p:cNvSpPr>
            <a:spLocks noGrp="1"/>
          </p:cNvSpPr>
          <p:nvPr>
            <p:ph sz="quarter" idx="11"/>
          </p:nvPr>
        </p:nvSpPr>
        <p:spPr/>
        <p:txBody>
          <a:bodyPr>
            <a:normAutofit/>
          </a:bodyPr>
          <a:lstStyle/>
          <a:p>
            <a:r>
              <a:rPr lang="en-US" sz="1800" dirty="0"/>
              <a:t>“Bubble markets” premise – 1636 tulip-bulb prices in the Dutch market</a:t>
            </a:r>
          </a:p>
          <a:p>
            <a:endParaRPr lang="en-US" sz="1800" dirty="0"/>
          </a:p>
          <a:p>
            <a:r>
              <a:rPr lang="en-US" sz="1800" dirty="0"/>
              <a:t>Related to US housing bubble and dot-com bubble (both recovered nicely since)</a:t>
            </a:r>
          </a:p>
          <a:p>
            <a:endParaRPr lang="en-US" sz="1800" dirty="0"/>
          </a:p>
          <a:p>
            <a:r>
              <a:rPr lang="en-US" sz="1800" dirty="0"/>
              <a:t>Applied same logic to select US professional health careers (+Business and Law)</a:t>
            </a:r>
          </a:p>
          <a:p>
            <a:r>
              <a:rPr lang="en-US" sz="1800" dirty="0"/>
              <a:t>	</a:t>
            </a:r>
          </a:p>
          <a:p>
            <a:r>
              <a:rPr lang="en-US" sz="1800" dirty="0"/>
              <a:t>Difficult and highly variable sources for stats. (indebtedness and starting income)</a:t>
            </a:r>
          </a:p>
          <a:p>
            <a:endParaRPr lang="en-US" sz="1800" dirty="0"/>
          </a:p>
          <a:p>
            <a:r>
              <a:rPr lang="en-US" sz="1800" dirty="0"/>
              <a:t>I personally feel decisions of which health profession to pursue are much more complex than which tulip to buy……</a:t>
            </a:r>
          </a:p>
          <a:p>
            <a:endParaRPr lang="en-US" dirty="0"/>
          </a:p>
        </p:txBody>
      </p:sp>
    </p:spTree>
    <p:extLst>
      <p:ext uri="{BB962C8B-B14F-4D97-AF65-F5344CB8AC3E}">
        <p14:creationId xmlns:p14="http://schemas.microsoft.com/office/powerpoint/2010/main" val="4060535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Association of Governing Boards (AGB) Data (2018)</a:t>
            </a:r>
          </a:p>
        </p:txBody>
      </p:sp>
      <p:sp>
        <p:nvSpPr>
          <p:cNvPr id="3" name="Text Placeholder 2"/>
          <p:cNvSpPr>
            <a:spLocks noGrp="1"/>
          </p:cNvSpPr>
          <p:nvPr>
            <p:ph type="body" sz="quarter" idx="10"/>
          </p:nvPr>
        </p:nvSpPr>
        <p:spPr/>
        <p:txBody>
          <a:bodyPr/>
          <a:lstStyle/>
          <a:p>
            <a:endParaRPr lang="en-US"/>
          </a:p>
        </p:txBody>
      </p:sp>
      <p:sp>
        <p:nvSpPr>
          <p:cNvPr id="4" name="Content Placeholder 3"/>
          <p:cNvSpPr>
            <a:spLocks noGrp="1"/>
          </p:cNvSpPr>
          <p:nvPr>
            <p:ph sz="quarter" idx="11"/>
          </p:nvPr>
        </p:nvSpPr>
        <p:spPr>
          <a:xfrm>
            <a:off x="244475" y="1534160"/>
            <a:ext cx="8655683" cy="4000366"/>
          </a:xfrm>
        </p:spPr>
        <p:txBody>
          <a:bodyPr>
            <a:normAutofit fontScale="92500" lnSpcReduction="10000"/>
          </a:bodyPr>
          <a:lstStyle/>
          <a:p>
            <a:r>
              <a:rPr lang="en-US" sz="2400" dirty="0"/>
              <a:t>$1.48 trillion – total student debt</a:t>
            </a:r>
          </a:p>
          <a:p>
            <a:endParaRPr lang="en-US" sz="2400" dirty="0"/>
          </a:p>
          <a:p>
            <a:r>
              <a:rPr lang="en-US" sz="2400" dirty="0"/>
              <a:t>$1.021 trillion – total US credit card debt</a:t>
            </a:r>
          </a:p>
          <a:p>
            <a:endParaRPr lang="en-US" sz="2400" dirty="0"/>
          </a:p>
          <a:p>
            <a:r>
              <a:rPr lang="en-US" sz="2400" dirty="0"/>
              <a:t>$28,650 – average student indebtedness (2017)</a:t>
            </a:r>
          </a:p>
          <a:p>
            <a:endParaRPr lang="en-US" sz="2400" dirty="0"/>
          </a:p>
          <a:p>
            <a:r>
              <a:rPr lang="en-US" sz="2400" dirty="0"/>
              <a:t>49.9% - average freshman discount rate all undergrads.</a:t>
            </a:r>
          </a:p>
          <a:p>
            <a:endParaRPr lang="en-US" sz="2400" dirty="0"/>
          </a:p>
          <a:p>
            <a:r>
              <a:rPr lang="en-US" sz="2400" dirty="0"/>
              <a:t>$57,617 – Median US household income (2017)</a:t>
            </a:r>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94131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Non-housing Debt Balances – by category</a:t>
            </a:r>
          </a:p>
        </p:txBody>
      </p:sp>
      <p:sp>
        <p:nvSpPr>
          <p:cNvPr id="3" name="Text Placeholder 2"/>
          <p:cNvSpPr>
            <a:spLocks noGrp="1"/>
          </p:cNvSpPr>
          <p:nvPr>
            <p:ph type="body" sz="quarter" idx="10"/>
          </p:nvPr>
        </p:nvSpPr>
        <p:spPr/>
        <p:txBody>
          <a:bodyPr/>
          <a:lstStyle/>
          <a:p>
            <a:endParaRPr lang="en-US"/>
          </a:p>
        </p:txBody>
      </p:sp>
      <p:pic>
        <p:nvPicPr>
          <p:cNvPr id="5" name="Content Placeholder 4"/>
          <p:cNvPicPr>
            <a:picLocks noGrp="1" noChangeAspect="1"/>
          </p:cNvPicPr>
          <p:nvPr>
            <p:ph sz="quarter" idx="11"/>
          </p:nvPr>
        </p:nvPicPr>
        <p:blipFill rotWithShape="1">
          <a:blip r:embed="rId2"/>
          <a:srcRect l="21383" t="17032" r="33725" b="34794"/>
          <a:stretch/>
        </p:blipFill>
        <p:spPr>
          <a:xfrm>
            <a:off x="1792011" y="1533525"/>
            <a:ext cx="5559977" cy="3729038"/>
          </a:xfrm>
          <a:prstGeom prst="rect">
            <a:avLst/>
          </a:prstGeom>
        </p:spPr>
      </p:pic>
      <p:sp>
        <p:nvSpPr>
          <p:cNvPr id="6" name="Rectangle 5"/>
          <p:cNvSpPr/>
          <p:nvPr/>
        </p:nvSpPr>
        <p:spPr>
          <a:xfrm>
            <a:off x="2096303" y="5428270"/>
            <a:ext cx="7548936" cy="305468"/>
          </a:xfrm>
          <a:prstGeom prst="rect">
            <a:avLst/>
          </a:prstGeom>
        </p:spPr>
        <p:txBody>
          <a:bodyPr wrap="square">
            <a:spAutoFit/>
          </a:bodyPr>
          <a:lstStyle/>
          <a:p>
            <a:r>
              <a:rPr lang="en-US" sz="1385" dirty="0"/>
              <a:t>https://www.newyorkfed.org/microeconomics/hhdc.html</a:t>
            </a:r>
          </a:p>
        </p:txBody>
      </p:sp>
    </p:spTree>
    <p:extLst>
      <p:ext uri="{BB962C8B-B14F-4D97-AF65-F5344CB8AC3E}">
        <p14:creationId xmlns:p14="http://schemas.microsoft.com/office/powerpoint/2010/main" val="2912683880"/>
      </p:ext>
    </p:extLst>
  </p:cSld>
  <p:clrMapOvr>
    <a:masterClrMapping/>
  </p:clrMapOvr>
</p:sld>
</file>

<file path=ppt/theme/theme1.xml><?xml version="1.0" encoding="utf-8"?>
<a:theme xmlns:a="http://schemas.openxmlformats.org/drawingml/2006/main" name="ASCOtemplate">
  <a:themeElements>
    <a:clrScheme name="Custom 22">
      <a:dk1>
        <a:srgbClr val="363333"/>
      </a:dk1>
      <a:lt1>
        <a:sysClr val="window" lastClr="FFFFFF"/>
      </a:lt1>
      <a:dk2>
        <a:srgbClr val="1F497D"/>
      </a:dk2>
      <a:lt2>
        <a:srgbClr val="EEECE1"/>
      </a:lt2>
      <a:accent1>
        <a:srgbClr val="129045"/>
      </a:accent1>
      <a:accent2>
        <a:srgbClr val="084885"/>
      </a:accent2>
      <a:accent3>
        <a:srgbClr val="FC3F23"/>
      </a:accent3>
      <a:accent4>
        <a:srgbClr val="818386"/>
      </a:accent4>
      <a:accent5>
        <a:srgbClr val="4BACC6"/>
      </a:accent5>
      <a:accent6>
        <a:srgbClr val="404040"/>
      </a:accent6>
      <a:hlink>
        <a:srgbClr val="129045"/>
      </a:hlink>
      <a:folHlink>
        <a:srgbClr val="81838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ASCOtemplate.potx</Template>
  <TotalTime>16498</TotalTime>
  <Words>1936</Words>
  <Application>Microsoft Office PowerPoint</Application>
  <PresentationFormat>Custom</PresentationFormat>
  <Paragraphs>440</Paragraphs>
  <Slides>58</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Aharoni</vt:lpstr>
      <vt:lpstr>Arial</vt:lpstr>
      <vt:lpstr>Calibri</vt:lpstr>
      <vt:lpstr>Gotham-Bold</vt:lpstr>
      <vt:lpstr>Gotham-Book</vt:lpstr>
      <vt:lpstr>nevis Bold</vt:lpstr>
      <vt:lpstr>Times New Roman</vt:lpstr>
      <vt:lpstr>Verdana</vt:lpstr>
      <vt:lpstr>ASCOtemplate</vt:lpstr>
      <vt:lpstr>Opening Our Eyes</vt:lpstr>
      <vt:lpstr>Team Tuition</vt:lpstr>
      <vt:lpstr>Data on the ASCO Website</vt:lpstr>
      <vt:lpstr>The Tulip Article</vt:lpstr>
      <vt:lpstr>PowerPoint Presentation</vt:lpstr>
      <vt:lpstr>Student DebT</vt:lpstr>
      <vt:lpstr>NEJM – Asch, Nicholson, Vujicic  (Nov. 2013)</vt:lpstr>
      <vt:lpstr>Association of Governing Boards (AGB) Data (2018)</vt:lpstr>
      <vt:lpstr>Non-housing Debt Balances – by category</vt:lpstr>
      <vt:lpstr>Housing and Non-Housing Debt Balances</vt:lpstr>
      <vt:lpstr>Debt 90+ Days Deliquent</vt:lpstr>
      <vt:lpstr>National Student Loan Cohort Default Rates </vt:lpstr>
      <vt:lpstr>AGB 2018 Trustee Index</vt:lpstr>
      <vt:lpstr>FT Enrollment - ASCO </vt:lpstr>
      <vt:lpstr>Average Tuition, Fees, Books –        over 4 years (resident)</vt:lpstr>
      <vt:lpstr>Average Living Expenses – (9 mo)</vt:lpstr>
      <vt:lpstr>Grants/Scholarships in OD Programs</vt:lpstr>
      <vt:lpstr>State Contracts and Federal Work-Study</vt:lpstr>
      <vt:lpstr>Loan Assistance – 51% Increase in total</vt:lpstr>
      <vt:lpstr>Indebtedness of Graduates – ASCO </vt:lpstr>
      <vt:lpstr>Student Loan Repayment options (1)</vt:lpstr>
      <vt:lpstr>Student Loan Repayment options (2)</vt:lpstr>
      <vt:lpstr>$200K Loan Repayment scenarios</vt:lpstr>
      <vt:lpstr>PowerPoint Presentation</vt:lpstr>
      <vt:lpstr>Savvy Consumers</vt:lpstr>
      <vt:lpstr>Our Responsibility</vt:lpstr>
      <vt:lpstr>Keys to Success</vt:lpstr>
      <vt:lpstr>Keys to Success</vt:lpstr>
      <vt:lpstr>Importance</vt:lpstr>
      <vt:lpstr>Success</vt:lpstr>
      <vt:lpstr>Student survey</vt:lpstr>
      <vt:lpstr>SURVEY MONKEY</vt:lpstr>
      <vt:lpstr>QUESTION 1 </vt:lpstr>
      <vt:lpstr>QUESTION 2* </vt:lpstr>
      <vt:lpstr>QUESTION 3 </vt:lpstr>
      <vt:lpstr>QUESTION 3</vt:lpstr>
      <vt:lpstr>QUESTION 4 </vt:lpstr>
      <vt:lpstr>QUESTION 5 </vt:lpstr>
      <vt:lpstr>QUESTION 6 </vt:lpstr>
      <vt:lpstr>QUESTION 6</vt:lpstr>
      <vt:lpstr>QUESTION 7 </vt:lpstr>
      <vt:lpstr>QUESTION 8 </vt:lpstr>
      <vt:lpstr>QUESTION 9 </vt:lpstr>
      <vt:lpstr>QUESTION 10 </vt:lpstr>
      <vt:lpstr>QUESTION 11 </vt:lpstr>
      <vt:lpstr>PowerPoint Presentation</vt:lpstr>
      <vt:lpstr>Optometric Education Today:  Graduation Rates &amp; Projections</vt:lpstr>
      <vt:lpstr>Optometric Education Today:  Graduation Rates &amp; Residency Positions (28%)</vt:lpstr>
      <vt:lpstr>% Change in Graduation Rate v. US Pop.</vt:lpstr>
      <vt:lpstr>Optometric Manpower  Projections: 1982</vt:lpstr>
      <vt:lpstr>Optometry Manpower: 2000 - The Abt Report Doomsday???</vt:lpstr>
      <vt:lpstr>Eye Care Workforce Study”  2014 - The Lewin Study</vt:lpstr>
      <vt:lpstr>Lewin Study: Supply &amp; Demand/Utilization</vt:lpstr>
      <vt:lpstr>Lewin Study: Total Supply &amp; Demand/Utilization</vt:lpstr>
      <vt:lpstr>The Magic of Excess Capacity</vt:lpstr>
      <vt:lpstr>Are there jobs?</vt:lpstr>
      <vt:lpstr>Anecdotal Evidence - iHireOptometry?</vt:lpstr>
      <vt:lpstr>PowerPoint Presentation</vt:lpstr>
    </vt:vector>
  </TitlesOfParts>
  <Company>PulsePoint Group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PPG Intern</dc:creator>
  <cp:lastModifiedBy>LaShawn Sidbury</cp:lastModifiedBy>
  <cp:revision>93</cp:revision>
  <cp:lastPrinted>2014-11-11T15:58:20Z</cp:lastPrinted>
  <dcterms:created xsi:type="dcterms:W3CDTF">2014-10-10T18:16:44Z</dcterms:created>
  <dcterms:modified xsi:type="dcterms:W3CDTF">2019-03-12T16:38:14Z</dcterms:modified>
</cp:coreProperties>
</file>