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2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716" r:id="rId2"/>
    <p:sldMasterId id="2147483768" r:id="rId3"/>
  </p:sldMasterIdLst>
  <p:notesMasterIdLst>
    <p:notesMasterId r:id="rId61"/>
  </p:notesMasterIdLst>
  <p:handoutMasterIdLst>
    <p:handoutMasterId r:id="rId62"/>
  </p:handoutMasterIdLst>
  <p:sldIdLst>
    <p:sldId id="256" r:id="rId4"/>
    <p:sldId id="959" r:id="rId5"/>
    <p:sldId id="960" r:id="rId6"/>
    <p:sldId id="961" r:id="rId7"/>
    <p:sldId id="962" r:id="rId8"/>
    <p:sldId id="963" r:id="rId9"/>
    <p:sldId id="958" r:id="rId10"/>
    <p:sldId id="685" r:id="rId11"/>
    <p:sldId id="933" r:id="rId12"/>
    <p:sldId id="927" r:id="rId13"/>
    <p:sldId id="925" r:id="rId14"/>
    <p:sldId id="923" r:id="rId15"/>
    <p:sldId id="938" r:id="rId16"/>
    <p:sldId id="334" r:id="rId17"/>
    <p:sldId id="941" r:id="rId18"/>
    <p:sldId id="919" r:id="rId19"/>
    <p:sldId id="338" r:id="rId20"/>
    <p:sldId id="936" r:id="rId21"/>
    <p:sldId id="688" r:id="rId22"/>
    <p:sldId id="331" r:id="rId23"/>
    <p:sldId id="333" r:id="rId24"/>
    <p:sldId id="787" r:id="rId25"/>
    <p:sldId id="326" r:id="rId26"/>
    <p:sldId id="935" r:id="rId27"/>
    <p:sldId id="940" r:id="rId28"/>
    <p:sldId id="964" r:id="rId29"/>
    <p:sldId id="277" r:id="rId30"/>
    <p:sldId id="931" r:id="rId31"/>
    <p:sldId id="965" r:id="rId32"/>
    <p:sldId id="298" r:id="rId33"/>
    <p:sldId id="309" r:id="rId34"/>
    <p:sldId id="942" r:id="rId35"/>
    <p:sldId id="943" r:id="rId36"/>
    <p:sldId id="944" r:id="rId37"/>
    <p:sldId id="945" r:id="rId38"/>
    <p:sldId id="946" r:id="rId39"/>
    <p:sldId id="947" r:id="rId40"/>
    <p:sldId id="948" r:id="rId41"/>
    <p:sldId id="949" r:id="rId42"/>
    <p:sldId id="950" r:id="rId43"/>
    <p:sldId id="951" r:id="rId44"/>
    <p:sldId id="952" r:id="rId45"/>
    <p:sldId id="953" r:id="rId46"/>
    <p:sldId id="954" r:id="rId47"/>
    <p:sldId id="966" r:id="rId48"/>
    <p:sldId id="967" r:id="rId49"/>
    <p:sldId id="968" r:id="rId50"/>
    <p:sldId id="969" r:id="rId51"/>
    <p:sldId id="970" r:id="rId52"/>
    <p:sldId id="971" r:id="rId53"/>
    <p:sldId id="259" r:id="rId54"/>
    <p:sldId id="260" r:id="rId55"/>
    <p:sldId id="972" r:id="rId56"/>
    <p:sldId id="973" r:id="rId57"/>
    <p:sldId id="974" r:id="rId58"/>
    <p:sldId id="304" r:id="rId59"/>
    <p:sldId id="504" r:id="rId60"/>
  </p:sldIdLst>
  <p:sldSz cx="9144000" cy="594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72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425"/>
    <a:srgbClr val="144686"/>
    <a:srgbClr val="818386"/>
    <a:srgbClr val="2F9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677" autoAdjust="0"/>
    <p:restoredTop sz="96341" autoAdjust="0"/>
  </p:normalViewPr>
  <p:slideViewPr>
    <p:cSldViewPr snapToGrid="0" snapToObjects="1">
      <p:cViewPr varScale="1">
        <p:scale>
          <a:sx n="85" d="100"/>
          <a:sy n="85" d="100"/>
        </p:scale>
        <p:origin x="552" y="84"/>
      </p:cViewPr>
      <p:guideLst>
        <p:guide orient="horz" pos="187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0F712A-7F0E-46C4-B6C8-4A63105FBF9B}" type="doc">
      <dgm:prSet loTypeId="urn:microsoft.com/office/officeart/2005/8/layout/cycle7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25A1274-9C0E-40A1-9452-601E195C3969}">
      <dgm:prSet phldrT="[Text]" custT="1"/>
      <dgm:spPr/>
      <dgm:t>
        <a:bodyPr/>
        <a:lstStyle/>
        <a:p>
          <a:pPr algn="ctr"/>
          <a:r>
            <a:rPr lang="en-US" sz="2400" dirty="0"/>
            <a:t>Gather Data</a:t>
          </a:r>
        </a:p>
      </dgm:t>
    </dgm:pt>
    <dgm:pt modelId="{14A9D2D3-E0E0-432B-9387-FAB60274C97E}" type="parTrans" cxnId="{699B36E8-A592-4636-ADC9-B297A0ADBF88}">
      <dgm:prSet/>
      <dgm:spPr/>
      <dgm:t>
        <a:bodyPr/>
        <a:lstStyle/>
        <a:p>
          <a:endParaRPr lang="en-US"/>
        </a:p>
      </dgm:t>
    </dgm:pt>
    <dgm:pt modelId="{9A88A1C3-5783-4E69-B7AC-65DBA0E44FD1}" type="sibTrans" cxnId="{699B36E8-A592-4636-ADC9-B297A0ADBF88}">
      <dgm:prSet/>
      <dgm:spPr/>
      <dgm:t>
        <a:bodyPr/>
        <a:lstStyle/>
        <a:p>
          <a:endParaRPr lang="en-US"/>
        </a:p>
      </dgm:t>
    </dgm:pt>
    <dgm:pt modelId="{8B58C65A-5E6D-45DC-8C64-D0C0FD20A785}">
      <dgm:prSet phldrT="[Text]" custT="1"/>
      <dgm:spPr/>
      <dgm:t>
        <a:bodyPr/>
        <a:lstStyle/>
        <a:p>
          <a:pPr algn="ctr"/>
          <a:r>
            <a:rPr lang="en-US" sz="2400" dirty="0"/>
            <a:t>Communicate</a:t>
          </a:r>
        </a:p>
      </dgm:t>
    </dgm:pt>
    <dgm:pt modelId="{4A0A33A5-531D-4B23-B969-BF449880E97A}" type="parTrans" cxnId="{3E068C71-CB48-4E0D-AA9D-1BF14CD27586}">
      <dgm:prSet/>
      <dgm:spPr/>
      <dgm:t>
        <a:bodyPr/>
        <a:lstStyle/>
        <a:p>
          <a:endParaRPr lang="en-US"/>
        </a:p>
      </dgm:t>
    </dgm:pt>
    <dgm:pt modelId="{70AE6CAC-3E65-4707-810E-ACB3C29B1163}" type="sibTrans" cxnId="{3E068C71-CB48-4E0D-AA9D-1BF14CD27586}">
      <dgm:prSet/>
      <dgm:spPr/>
      <dgm:t>
        <a:bodyPr/>
        <a:lstStyle/>
        <a:p>
          <a:endParaRPr lang="en-US"/>
        </a:p>
      </dgm:t>
    </dgm:pt>
    <dgm:pt modelId="{05AEDFF4-8372-4F94-89AF-2D902CE9BC60}">
      <dgm:prSet phldrT="[Text]" custT="1"/>
      <dgm:spPr/>
      <dgm:t>
        <a:bodyPr/>
        <a:lstStyle/>
        <a:p>
          <a:pPr algn="ctr"/>
          <a:r>
            <a:rPr lang="en-US" sz="2400" dirty="0"/>
            <a:t>Apply Knowledge</a:t>
          </a:r>
        </a:p>
      </dgm:t>
    </dgm:pt>
    <dgm:pt modelId="{51E383A6-E1A3-4E1E-86BE-05C3BE1C6438}" type="parTrans" cxnId="{033559C7-C1FD-4FCC-B3BF-865784C4AB2D}">
      <dgm:prSet/>
      <dgm:spPr/>
      <dgm:t>
        <a:bodyPr/>
        <a:lstStyle/>
        <a:p>
          <a:endParaRPr lang="en-US"/>
        </a:p>
      </dgm:t>
    </dgm:pt>
    <dgm:pt modelId="{0297223C-4D83-4C2E-AC8E-5A8F10B8D8D1}" type="sibTrans" cxnId="{033559C7-C1FD-4FCC-B3BF-865784C4AB2D}">
      <dgm:prSet/>
      <dgm:spPr/>
      <dgm:t>
        <a:bodyPr/>
        <a:lstStyle/>
        <a:p>
          <a:endParaRPr lang="en-US"/>
        </a:p>
      </dgm:t>
    </dgm:pt>
    <dgm:pt modelId="{4A7D24AA-351F-47B2-9F2A-5D0006B285A1}">
      <dgm:prSet phldrT="[Text]"/>
      <dgm:spPr/>
      <dgm:t>
        <a:bodyPr/>
        <a:lstStyle/>
        <a:p>
          <a:pPr algn="l"/>
          <a:r>
            <a:rPr lang="en-US" sz="1400" dirty="0"/>
            <a:t>Delegated, Remote, Robotic</a:t>
          </a:r>
        </a:p>
      </dgm:t>
    </dgm:pt>
    <dgm:pt modelId="{4D54C534-A17B-4C4F-B32A-27089DD92648}" type="parTrans" cxnId="{6E1705EC-7E46-40BA-A03E-EE454BF01B72}">
      <dgm:prSet/>
      <dgm:spPr/>
      <dgm:t>
        <a:bodyPr/>
        <a:lstStyle/>
        <a:p>
          <a:endParaRPr lang="en-US"/>
        </a:p>
      </dgm:t>
    </dgm:pt>
    <dgm:pt modelId="{470FB3D3-8A82-4F80-9A59-C55DF52BEB39}" type="sibTrans" cxnId="{6E1705EC-7E46-40BA-A03E-EE454BF01B72}">
      <dgm:prSet/>
      <dgm:spPr/>
      <dgm:t>
        <a:bodyPr/>
        <a:lstStyle/>
        <a:p>
          <a:endParaRPr lang="en-US"/>
        </a:p>
      </dgm:t>
    </dgm:pt>
    <dgm:pt modelId="{EF2DDCCD-CDF3-4B7F-B081-8C08BC1BA584}">
      <dgm:prSet phldrT="[Text]"/>
      <dgm:spPr/>
      <dgm:t>
        <a:bodyPr/>
        <a:lstStyle/>
        <a:p>
          <a:pPr algn="l"/>
          <a:r>
            <a:rPr lang="en-US" sz="1400" dirty="0"/>
            <a:t>Best Practice, Decision Support, Subspecialist</a:t>
          </a:r>
        </a:p>
      </dgm:t>
    </dgm:pt>
    <dgm:pt modelId="{A8DFCADA-733F-429D-B921-DB26BF319A42}" type="parTrans" cxnId="{2161340F-D688-4CCE-A497-A4712C5CFF70}">
      <dgm:prSet/>
      <dgm:spPr/>
      <dgm:t>
        <a:bodyPr/>
        <a:lstStyle/>
        <a:p>
          <a:endParaRPr lang="en-US"/>
        </a:p>
      </dgm:t>
    </dgm:pt>
    <dgm:pt modelId="{BD3B5AFF-3DDA-4CDD-BB2A-08BE51F1DF88}" type="sibTrans" cxnId="{2161340F-D688-4CCE-A497-A4712C5CFF70}">
      <dgm:prSet/>
      <dgm:spPr/>
      <dgm:t>
        <a:bodyPr/>
        <a:lstStyle/>
        <a:p>
          <a:endParaRPr lang="en-US"/>
        </a:p>
      </dgm:t>
    </dgm:pt>
    <dgm:pt modelId="{0AE3652D-5B3A-452F-A9A0-16BC8251039C}">
      <dgm:prSet phldrT="[Text]"/>
      <dgm:spPr/>
      <dgm:t>
        <a:bodyPr/>
        <a:lstStyle/>
        <a:p>
          <a:pPr algn="l"/>
          <a:r>
            <a:rPr lang="en-US" sz="1400" dirty="0"/>
            <a:t>Health Literacy, Behavioral Change, Care Coordination</a:t>
          </a:r>
        </a:p>
      </dgm:t>
    </dgm:pt>
    <dgm:pt modelId="{8F39A050-0343-45F5-98AA-8012076CA1C8}" type="parTrans" cxnId="{B4F5D037-B186-45C8-9552-A51067471056}">
      <dgm:prSet/>
      <dgm:spPr/>
      <dgm:t>
        <a:bodyPr/>
        <a:lstStyle/>
        <a:p>
          <a:endParaRPr lang="en-US"/>
        </a:p>
      </dgm:t>
    </dgm:pt>
    <dgm:pt modelId="{1EC4AAE5-839E-4AC2-AF5F-375ED29BC74D}" type="sibTrans" cxnId="{B4F5D037-B186-45C8-9552-A51067471056}">
      <dgm:prSet/>
      <dgm:spPr/>
      <dgm:t>
        <a:bodyPr/>
        <a:lstStyle/>
        <a:p>
          <a:endParaRPr lang="en-US"/>
        </a:p>
      </dgm:t>
    </dgm:pt>
    <dgm:pt modelId="{228CAB46-067D-4C13-8457-2C48A8B36A5F}" type="pres">
      <dgm:prSet presAssocID="{260F712A-7F0E-46C4-B6C8-4A63105FBF9B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4E30C0C-0549-47EE-BDDD-D6FFDF4A9FB8}" type="pres">
      <dgm:prSet presAssocID="{925A1274-9C0E-40A1-9452-601E195C3969}" presName="node" presStyleLbl="node1" presStyleIdx="0" presStyleCnt="3" custScaleX="150167" custScaleY="1255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362F26-EC09-43F5-8842-265FEB24AD78}" type="pres">
      <dgm:prSet presAssocID="{9A88A1C3-5783-4E69-B7AC-65DBA0E44FD1}" presName="sibTrans" presStyleLbl="sibTrans2D1" presStyleIdx="0" presStyleCnt="3"/>
      <dgm:spPr/>
      <dgm:t>
        <a:bodyPr/>
        <a:lstStyle/>
        <a:p>
          <a:endParaRPr lang="en-US"/>
        </a:p>
      </dgm:t>
    </dgm:pt>
    <dgm:pt modelId="{EFAD0CE6-BAA6-47D8-AC02-608F01A1B22A}" type="pres">
      <dgm:prSet presAssocID="{9A88A1C3-5783-4E69-B7AC-65DBA0E44FD1}" presName="connectorText" presStyleLbl="sibTrans2D1" presStyleIdx="0" presStyleCnt="3"/>
      <dgm:spPr/>
      <dgm:t>
        <a:bodyPr/>
        <a:lstStyle/>
        <a:p>
          <a:endParaRPr lang="en-US"/>
        </a:p>
      </dgm:t>
    </dgm:pt>
    <dgm:pt modelId="{5C974710-F984-43D6-B45C-3B90A52C15A0}" type="pres">
      <dgm:prSet presAssocID="{8B58C65A-5E6D-45DC-8C64-D0C0FD20A785}" presName="node" presStyleLbl="node1" presStyleIdx="1" presStyleCnt="3" custScaleX="155877" custScaleY="125538" custRadScaleRad="125022" custRadScaleInc="-1166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49A477-4B56-4C85-B60B-5E510560F224}" type="pres">
      <dgm:prSet presAssocID="{70AE6CAC-3E65-4707-810E-ACB3C29B1163}" presName="sibTrans" presStyleLbl="sibTrans2D1" presStyleIdx="1" presStyleCnt="3"/>
      <dgm:spPr/>
      <dgm:t>
        <a:bodyPr/>
        <a:lstStyle/>
        <a:p>
          <a:endParaRPr lang="en-US"/>
        </a:p>
      </dgm:t>
    </dgm:pt>
    <dgm:pt modelId="{B3A5E131-1F51-461D-ACCF-B4AF648833AB}" type="pres">
      <dgm:prSet presAssocID="{70AE6CAC-3E65-4707-810E-ACB3C29B1163}" presName="connectorText" presStyleLbl="sibTrans2D1" presStyleIdx="1" presStyleCnt="3"/>
      <dgm:spPr/>
      <dgm:t>
        <a:bodyPr/>
        <a:lstStyle/>
        <a:p>
          <a:endParaRPr lang="en-US"/>
        </a:p>
      </dgm:t>
    </dgm:pt>
    <dgm:pt modelId="{06596C9B-8756-45C2-8ED6-5B95ED7DB151}" type="pres">
      <dgm:prSet presAssocID="{05AEDFF4-8372-4F94-89AF-2D902CE9BC60}" presName="node" presStyleLbl="node1" presStyleIdx="2" presStyleCnt="3" custScaleX="150866" custScaleY="125538" custRadScaleRad="133460" custRadScaleInc="1421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E3541A-DB28-4503-8102-D907B95EF90F}" type="pres">
      <dgm:prSet presAssocID="{0297223C-4D83-4C2E-AC8E-5A8F10B8D8D1}" presName="sibTrans" presStyleLbl="sibTrans2D1" presStyleIdx="2" presStyleCnt="3"/>
      <dgm:spPr/>
      <dgm:t>
        <a:bodyPr/>
        <a:lstStyle/>
        <a:p>
          <a:endParaRPr lang="en-US"/>
        </a:p>
      </dgm:t>
    </dgm:pt>
    <dgm:pt modelId="{9A879FCF-EF9F-4267-A5FA-2AEDAF4780DF}" type="pres">
      <dgm:prSet presAssocID="{0297223C-4D83-4C2E-AC8E-5A8F10B8D8D1}" presName="connectorText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3E068C71-CB48-4E0D-AA9D-1BF14CD27586}" srcId="{260F712A-7F0E-46C4-B6C8-4A63105FBF9B}" destId="{8B58C65A-5E6D-45DC-8C64-D0C0FD20A785}" srcOrd="1" destOrd="0" parTransId="{4A0A33A5-531D-4B23-B969-BF449880E97A}" sibTransId="{70AE6CAC-3E65-4707-810E-ACB3C29B1163}"/>
    <dgm:cxn modelId="{CD073152-A6C3-48C6-9BAE-A9146E3F9C1B}" type="presOf" srcId="{0AE3652D-5B3A-452F-A9A0-16BC8251039C}" destId="{5C974710-F984-43D6-B45C-3B90A52C15A0}" srcOrd="0" destOrd="1" presId="urn:microsoft.com/office/officeart/2005/8/layout/cycle7"/>
    <dgm:cxn modelId="{79A333D4-094E-4A17-8DBC-8E5EE18B12C3}" type="presOf" srcId="{EF2DDCCD-CDF3-4B7F-B081-8C08BC1BA584}" destId="{06596C9B-8756-45C2-8ED6-5B95ED7DB151}" srcOrd="0" destOrd="1" presId="urn:microsoft.com/office/officeart/2005/8/layout/cycle7"/>
    <dgm:cxn modelId="{2C0CEA34-C627-4F51-BC23-6744753ADD62}" type="presOf" srcId="{05AEDFF4-8372-4F94-89AF-2D902CE9BC60}" destId="{06596C9B-8756-45C2-8ED6-5B95ED7DB151}" srcOrd="0" destOrd="0" presId="urn:microsoft.com/office/officeart/2005/8/layout/cycle7"/>
    <dgm:cxn modelId="{869CCD61-B382-409D-B5F4-75D5239ACFF7}" type="presOf" srcId="{0297223C-4D83-4C2E-AC8E-5A8F10B8D8D1}" destId="{9A879FCF-EF9F-4267-A5FA-2AEDAF4780DF}" srcOrd="1" destOrd="0" presId="urn:microsoft.com/office/officeart/2005/8/layout/cycle7"/>
    <dgm:cxn modelId="{896AE2ED-818F-45E5-A99F-21E6EB833A05}" type="presOf" srcId="{925A1274-9C0E-40A1-9452-601E195C3969}" destId="{64E30C0C-0549-47EE-BDDD-D6FFDF4A9FB8}" srcOrd="0" destOrd="0" presId="urn:microsoft.com/office/officeart/2005/8/layout/cycle7"/>
    <dgm:cxn modelId="{2793D450-3154-4834-B86D-81CCA6E0380F}" type="presOf" srcId="{260F712A-7F0E-46C4-B6C8-4A63105FBF9B}" destId="{228CAB46-067D-4C13-8457-2C48A8B36A5F}" srcOrd="0" destOrd="0" presId="urn:microsoft.com/office/officeart/2005/8/layout/cycle7"/>
    <dgm:cxn modelId="{56B77728-0627-4A7D-9F55-788F04C2632F}" type="presOf" srcId="{9A88A1C3-5783-4E69-B7AC-65DBA0E44FD1}" destId="{EFAD0CE6-BAA6-47D8-AC02-608F01A1B22A}" srcOrd="1" destOrd="0" presId="urn:microsoft.com/office/officeart/2005/8/layout/cycle7"/>
    <dgm:cxn modelId="{E28E70EC-A2DD-4C89-95CA-C3445B5E7755}" type="presOf" srcId="{8B58C65A-5E6D-45DC-8C64-D0C0FD20A785}" destId="{5C974710-F984-43D6-B45C-3B90A52C15A0}" srcOrd="0" destOrd="0" presId="urn:microsoft.com/office/officeart/2005/8/layout/cycle7"/>
    <dgm:cxn modelId="{1AAE0364-A26E-458D-BC2D-FAB77AA4CF1F}" type="presOf" srcId="{70AE6CAC-3E65-4707-810E-ACB3C29B1163}" destId="{2E49A477-4B56-4C85-B60B-5E510560F224}" srcOrd="0" destOrd="0" presId="urn:microsoft.com/office/officeart/2005/8/layout/cycle7"/>
    <dgm:cxn modelId="{BAC6987D-CB2F-41AD-BD59-3AA36F7A996F}" type="presOf" srcId="{0297223C-4D83-4C2E-AC8E-5A8F10B8D8D1}" destId="{1CE3541A-DB28-4503-8102-D907B95EF90F}" srcOrd="0" destOrd="0" presId="urn:microsoft.com/office/officeart/2005/8/layout/cycle7"/>
    <dgm:cxn modelId="{699B36E8-A592-4636-ADC9-B297A0ADBF88}" srcId="{260F712A-7F0E-46C4-B6C8-4A63105FBF9B}" destId="{925A1274-9C0E-40A1-9452-601E195C3969}" srcOrd="0" destOrd="0" parTransId="{14A9D2D3-E0E0-432B-9387-FAB60274C97E}" sibTransId="{9A88A1C3-5783-4E69-B7AC-65DBA0E44FD1}"/>
    <dgm:cxn modelId="{2161340F-D688-4CCE-A497-A4712C5CFF70}" srcId="{05AEDFF4-8372-4F94-89AF-2D902CE9BC60}" destId="{EF2DDCCD-CDF3-4B7F-B081-8C08BC1BA584}" srcOrd="0" destOrd="0" parTransId="{A8DFCADA-733F-429D-B921-DB26BF319A42}" sibTransId="{BD3B5AFF-3DDA-4CDD-BB2A-08BE51F1DF88}"/>
    <dgm:cxn modelId="{033559C7-C1FD-4FCC-B3BF-865784C4AB2D}" srcId="{260F712A-7F0E-46C4-B6C8-4A63105FBF9B}" destId="{05AEDFF4-8372-4F94-89AF-2D902CE9BC60}" srcOrd="2" destOrd="0" parTransId="{51E383A6-E1A3-4E1E-86BE-05C3BE1C6438}" sibTransId="{0297223C-4D83-4C2E-AC8E-5A8F10B8D8D1}"/>
    <dgm:cxn modelId="{980C870D-0F72-43AC-B826-835A312CB4C0}" type="presOf" srcId="{70AE6CAC-3E65-4707-810E-ACB3C29B1163}" destId="{B3A5E131-1F51-461D-ACCF-B4AF648833AB}" srcOrd="1" destOrd="0" presId="urn:microsoft.com/office/officeart/2005/8/layout/cycle7"/>
    <dgm:cxn modelId="{855EAFAD-D904-4DE0-A5AB-2B96EF21B981}" type="presOf" srcId="{4A7D24AA-351F-47B2-9F2A-5D0006B285A1}" destId="{64E30C0C-0549-47EE-BDDD-D6FFDF4A9FB8}" srcOrd="0" destOrd="1" presId="urn:microsoft.com/office/officeart/2005/8/layout/cycle7"/>
    <dgm:cxn modelId="{B4F5D037-B186-45C8-9552-A51067471056}" srcId="{8B58C65A-5E6D-45DC-8C64-D0C0FD20A785}" destId="{0AE3652D-5B3A-452F-A9A0-16BC8251039C}" srcOrd="0" destOrd="0" parTransId="{8F39A050-0343-45F5-98AA-8012076CA1C8}" sibTransId="{1EC4AAE5-839E-4AC2-AF5F-375ED29BC74D}"/>
    <dgm:cxn modelId="{8C4DFFC8-BCAC-4549-B9D9-671E4617D8D9}" type="presOf" srcId="{9A88A1C3-5783-4E69-B7AC-65DBA0E44FD1}" destId="{A6362F26-EC09-43F5-8842-265FEB24AD78}" srcOrd="0" destOrd="0" presId="urn:microsoft.com/office/officeart/2005/8/layout/cycle7"/>
    <dgm:cxn modelId="{6E1705EC-7E46-40BA-A03E-EE454BF01B72}" srcId="{925A1274-9C0E-40A1-9452-601E195C3969}" destId="{4A7D24AA-351F-47B2-9F2A-5D0006B285A1}" srcOrd="0" destOrd="0" parTransId="{4D54C534-A17B-4C4F-B32A-27089DD92648}" sibTransId="{470FB3D3-8A82-4F80-9A59-C55DF52BEB39}"/>
    <dgm:cxn modelId="{BEDCE90F-57CF-4E2E-A852-A7D3105D42CF}" type="presParOf" srcId="{228CAB46-067D-4C13-8457-2C48A8B36A5F}" destId="{64E30C0C-0549-47EE-BDDD-D6FFDF4A9FB8}" srcOrd="0" destOrd="0" presId="urn:microsoft.com/office/officeart/2005/8/layout/cycle7"/>
    <dgm:cxn modelId="{B61409DC-8EE7-47D0-B42E-35CAF4FFF90E}" type="presParOf" srcId="{228CAB46-067D-4C13-8457-2C48A8B36A5F}" destId="{A6362F26-EC09-43F5-8842-265FEB24AD78}" srcOrd="1" destOrd="0" presId="urn:microsoft.com/office/officeart/2005/8/layout/cycle7"/>
    <dgm:cxn modelId="{FF663476-0C33-4868-B023-B0B195F6512F}" type="presParOf" srcId="{A6362F26-EC09-43F5-8842-265FEB24AD78}" destId="{EFAD0CE6-BAA6-47D8-AC02-608F01A1B22A}" srcOrd="0" destOrd="0" presId="urn:microsoft.com/office/officeart/2005/8/layout/cycle7"/>
    <dgm:cxn modelId="{C018D335-8844-4E15-8DB3-0BEC46B81F16}" type="presParOf" srcId="{228CAB46-067D-4C13-8457-2C48A8B36A5F}" destId="{5C974710-F984-43D6-B45C-3B90A52C15A0}" srcOrd="2" destOrd="0" presId="urn:microsoft.com/office/officeart/2005/8/layout/cycle7"/>
    <dgm:cxn modelId="{DF728A43-C7C4-4433-BAC1-9C3DAA42BA14}" type="presParOf" srcId="{228CAB46-067D-4C13-8457-2C48A8B36A5F}" destId="{2E49A477-4B56-4C85-B60B-5E510560F224}" srcOrd="3" destOrd="0" presId="urn:microsoft.com/office/officeart/2005/8/layout/cycle7"/>
    <dgm:cxn modelId="{BE9F26D9-DF65-4683-9062-D2DC3644CDE4}" type="presParOf" srcId="{2E49A477-4B56-4C85-B60B-5E510560F224}" destId="{B3A5E131-1F51-461D-ACCF-B4AF648833AB}" srcOrd="0" destOrd="0" presId="urn:microsoft.com/office/officeart/2005/8/layout/cycle7"/>
    <dgm:cxn modelId="{98A93755-54BA-4EE7-946C-8C845B7E52B0}" type="presParOf" srcId="{228CAB46-067D-4C13-8457-2C48A8B36A5F}" destId="{06596C9B-8756-45C2-8ED6-5B95ED7DB151}" srcOrd="4" destOrd="0" presId="urn:microsoft.com/office/officeart/2005/8/layout/cycle7"/>
    <dgm:cxn modelId="{7DDC4E85-A0F9-4D56-AF54-9804E7CF1F8D}" type="presParOf" srcId="{228CAB46-067D-4C13-8457-2C48A8B36A5F}" destId="{1CE3541A-DB28-4503-8102-D907B95EF90F}" srcOrd="5" destOrd="0" presId="urn:microsoft.com/office/officeart/2005/8/layout/cycle7"/>
    <dgm:cxn modelId="{E600B54B-37B2-42CE-A344-6FF808B54775}" type="presParOf" srcId="{1CE3541A-DB28-4503-8102-D907B95EF90F}" destId="{9A879FCF-EF9F-4267-A5FA-2AEDAF4780DF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B1AFD-C3B5-D747-AEBC-CECC3668CE18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B0DAE-77B5-0D49-A461-26BE235F1B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681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3500F-92DF-2043-A70E-8B469553E519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92163" y="685800"/>
            <a:ext cx="52736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CF4CE7-D3A1-A949-B90A-1C71AF4ECF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80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acebook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Relationship Id="rId5" Type="http://schemas.openxmlformats.org/officeDocument/2006/relationships/hyperlink" Target="../../Desktop/Steve%20Jobs%20on%20Marketing,%20Values%20and%20the%20Think%20Different&#160;ad.mp4" TargetMode="External"/><Relationship Id="rId4" Type="http://schemas.openxmlformats.org/officeDocument/2006/relationships/hyperlink" Target="http://en.wikipedia.org/wiki/Mergers_and_acquisitions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F4CE7-D3A1-A949-B90A-1C71AF4ECF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0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uFillTx/>
              </a:rPr>
              <a:t>Increase demand on primary care services</a:t>
            </a:r>
          </a:p>
          <a:p>
            <a:r>
              <a:rPr lang="en-US" dirty="0">
                <a:uFillTx/>
              </a:rPr>
              <a:t>“double dipping”: since screening only looks at DR, then it doesn’t take the place of a live eye exam.</a:t>
            </a:r>
          </a:p>
          <a:p>
            <a:r>
              <a:rPr lang="en-US" dirty="0">
                <a:uFillTx/>
              </a:rPr>
              <a:t>Increases cost on health system because utilization goes up – especially for false positive referrals for macular edema.</a:t>
            </a:r>
          </a:p>
          <a:p>
            <a:r>
              <a:rPr lang="en-US" dirty="0">
                <a:uFillTx/>
              </a:rPr>
              <a:t>The cost to primary care of a referral for a specific condition, macular edema is higher than a referral for general eye care.</a:t>
            </a:r>
          </a:p>
          <a:p>
            <a:r>
              <a:rPr lang="en-US" dirty="0">
                <a:uFillTx/>
              </a:rPr>
              <a:t>Cost of false positive referrals to patients is high, plus the consequence of false positives is reduced patient compliance with future referrals</a:t>
            </a:r>
          </a:p>
          <a:p>
            <a:endParaRPr lang="en-US" dirty="0">
              <a:uFillTx/>
            </a:endParaRPr>
          </a:p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B982E-8152-44C0-A7F2-3FA2F6CE4B39}" type="slidenum">
              <a:rPr lang="en-US" smtClean="0">
                <a:uFillTx/>
              </a:rPr>
              <a:t>52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4055286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F4CE7-D3A1-A949-B90A-1C71AF4ECF6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988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F4CE7-D3A1-A949-B90A-1C71AF4ECF6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0836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3" name="Slide Image Placeholder 1">
            <a:extLst>
              <a:ext uri="{FF2B5EF4-FFF2-40B4-BE49-F238E27FC236}">
                <a16:creationId xmlns:a16="http://schemas.microsoft.com/office/drawing/2014/main" xmlns="" id="{E6A91DA0-A0D3-7646-A580-EEC8DA0253C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0994" name="Notes Placeholder 2">
            <a:extLst>
              <a:ext uri="{FF2B5EF4-FFF2-40B4-BE49-F238E27FC236}">
                <a16:creationId xmlns:a16="http://schemas.microsoft.com/office/drawing/2014/main" xmlns="" id="{0E915ADB-B5D1-5E44-863A-D2F170F27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hlinkClick r:id="rId3" action="ppaction://hlinkfile" tooltip="Facebook"/>
              </a:rPr>
              <a:t>Facebook</a:t>
            </a:r>
            <a:r>
              <a:rPr lang="en-US" altLang="en-US"/>
              <a:t> agreed to </a:t>
            </a:r>
            <a:r>
              <a:rPr lang="en-US" altLang="en-US">
                <a:hlinkClick r:id="rId4" action="ppaction://hlinkfile" tooltip="Mergers and acquisitions"/>
              </a:rPr>
              <a:t>acquire</a:t>
            </a:r>
            <a:r>
              <a:rPr lang="en-US" altLang="en-US"/>
              <a:t> Oculus VR for US$2 billion in cash and Facebook stock.</a:t>
            </a:r>
            <a:r>
              <a:rPr lang="en-US" altLang="en-US" baseline="30000">
                <a:hlinkClick r:id="rId5" action="ppaction://hlinkfile"/>
              </a:rPr>
              <a:t>[1]</a:t>
            </a:r>
            <a:endParaRPr lang="en-US" altLang="en-US"/>
          </a:p>
          <a:p>
            <a:endParaRPr lang="en-US" altLang="en-US"/>
          </a:p>
        </p:txBody>
      </p:sp>
      <p:sp>
        <p:nvSpPr>
          <p:cNvPr id="340995" name="Slide Number Placeholder 3">
            <a:extLst>
              <a:ext uri="{FF2B5EF4-FFF2-40B4-BE49-F238E27FC236}">
                <a16:creationId xmlns:a16="http://schemas.microsoft.com/office/drawing/2014/main" xmlns="" id="{CF4AA16B-9DF3-C24D-9E37-35428F6CB0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255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255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381F0B1-F1B6-2F49-90BB-67B89792D773}" type="slidenum">
              <a:rPr lang="en-US" altLang="en-US" smtClean="0"/>
              <a:pPr>
                <a:spcBef>
                  <a:spcPct val="0"/>
                </a:spcBef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1764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F4CE7-D3A1-A949-B90A-1C71AF4ECF6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639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CF4CE7-D3A1-A949-B90A-1C71AF4ECF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883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early 70’s I had no intention of becoming an optometrist. I was into game theory, decision science, and cybernetics at UCLA. My father told me to go into optometry because I would at least be able to make a living.  </a:t>
            </a:r>
          </a:p>
          <a:p>
            <a:r>
              <a:rPr lang="en-US" dirty="0"/>
              <a:t>That period of time was also the first of three artificial intelligence bubbles the other two being 1990’s venture funded, dot-com boom that we fondly recall as “springtime in </a:t>
            </a:r>
            <a:r>
              <a:rPr lang="en-US" dirty="0" err="1"/>
              <a:t>paris</a:t>
            </a:r>
            <a:r>
              <a:rPr lang="en-US" dirty="0"/>
              <a:t>” and the third being now.  All of these bubbles were brought in by new data science technology and were accompanied by lots of hype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F4CE7-D3A1-A949-B90A-1C71AF4ECF6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8911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Legislation passed, but reimbursement remains low.</a:t>
            </a:r>
          </a:p>
          <a:p>
            <a:r>
              <a:rPr lang="en-US" dirty="0" err="1"/>
              <a:t>MediCal</a:t>
            </a:r>
            <a:r>
              <a:rPr lang="en-US" dirty="0"/>
              <a:t> still rejects telemedicine claims</a:t>
            </a:r>
          </a:p>
          <a:p>
            <a:r>
              <a:rPr lang="en-US" dirty="0"/>
              <a:t>Now projected globally at $9.5 billion in 2022</a:t>
            </a:r>
          </a:p>
          <a:p>
            <a:r>
              <a:rPr lang="en-US" dirty="0"/>
              <a:t>In 2001 Congressional Budget Office predicted $150 million. $28.7 million payments in 2016 (less than 1%)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F4CE7-D3A1-A949-B90A-1C71AF4ECF6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620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Legislation passed, but reimbursement remains low.</a:t>
            </a:r>
          </a:p>
          <a:p>
            <a:r>
              <a:rPr lang="en-US" dirty="0" err="1"/>
              <a:t>MediCal</a:t>
            </a:r>
            <a:r>
              <a:rPr lang="en-US" dirty="0"/>
              <a:t> still rejects telemedicine claims</a:t>
            </a:r>
          </a:p>
          <a:p>
            <a:r>
              <a:rPr lang="en-US" dirty="0"/>
              <a:t>Now projected globally at $9.5 billion in 2022</a:t>
            </a:r>
          </a:p>
          <a:p>
            <a:r>
              <a:rPr lang="en-US" dirty="0"/>
              <a:t>In 2001 Congressional Budget Office predicted $150 million. $28.7 million payments in 2016 (less than 1%)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CF4CE7-D3A1-A949-B90A-1C71AF4ECF6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7560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uFillTx/>
              </a:rPr>
              <a:t>Increase demand on primary care services</a:t>
            </a:r>
          </a:p>
          <a:p>
            <a:r>
              <a:rPr lang="en-US" dirty="0">
                <a:uFillTx/>
              </a:rPr>
              <a:t>“double dipping”: since screening only looks at DR, then it doesn’t take the place of a live eye exam.</a:t>
            </a:r>
          </a:p>
          <a:p>
            <a:r>
              <a:rPr lang="en-US" dirty="0">
                <a:uFillTx/>
              </a:rPr>
              <a:t>Increases cost on health system because utilization goes up – especially for false positive referrals for macular edema.</a:t>
            </a:r>
          </a:p>
          <a:p>
            <a:r>
              <a:rPr lang="en-US" dirty="0">
                <a:uFillTx/>
              </a:rPr>
              <a:t>The cost to primary care of a referral for a specific condition, macular edema is higher than a referral for general eye care.</a:t>
            </a:r>
          </a:p>
          <a:p>
            <a:r>
              <a:rPr lang="en-US" dirty="0">
                <a:uFillTx/>
              </a:rPr>
              <a:t>Cost of false positive referrals to patients is high, plus the consequence of false positives is reduced patient compliance with future referrals</a:t>
            </a:r>
          </a:p>
          <a:p>
            <a:endParaRPr lang="en-US" dirty="0">
              <a:uFillTx/>
            </a:endParaRPr>
          </a:p>
          <a:p>
            <a:endParaRPr lang="en-US" dirty="0">
              <a:uFillTx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5B982E-8152-44C0-A7F2-3FA2F6CE4B39}" type="slidenum">
              <a:rPr lang="en-US" smtClean="0">
                <a:uFillTx/>
              </a:rPr>
              <a:t>51</a:t>
            </a:fld>
            <a:endParaRPr lang="en-US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11766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545" y="5206607"/>
            <a:ext cx="2481561" cy="62039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229" y="205101"/>
            <a:ext cx="8655929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655929" cy="650081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046288"/>
            <a:ext cx="9144000" cy="25682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4638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rgbClr val="1290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6322" y="1925252"/>
            <a:ext cx="7939549" cy="1913042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400" b="1" i="0" cap="all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299494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81DF98C-C8BB-416B-BDBB-5F81A1D32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1662CBF-9B76-423E-AFB9-F6BA2C1B9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51F277FF-C775-4632-9966-20D530221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037BD-4DC5-4E3A-8DD0-A761042983D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17104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134" y="2304062"/>
            <a:ext cx="3455391" cy="49942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233" y="2890625"/>
            <a:ext cx="3671292" cy="2128414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0366" y="2311400"/>
            <a:ext cx="3466903" cy="499427"/>
          </a:xfrm>
        </p:spPr>
        <p:txBody>
          <a:bodyPr anchor="b">
            <a:noAutofit/>
          </a:bodyPr>
          <a:lstStyle>
            <a:lvl1pPr marL="0" indent="0">
              <a:buNone/>
              <a:defRPr sz="2100" b="0">
                <a:solidFill>
                  <a:schemeClr val="accent1">
                    <a:lumMod val="75000"/>
                  </a:schemeClr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5975" y="2890625"/>
            <a:ext cx="3671292" cy="2128414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BCD65-E661-4EA2-B20D-691289CCFD49}" type="datetimeFigureOut">
              <a:rPr lang="en-US" smtClean="0"/>
              <a:t>3/14/2019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1D090-B13B-4182-BEAA-E6DDC58718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93845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545" y="5206607"/>
            <a:ext cx="2481561" cy="62039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229" y="205101"/>
            <a:ext cx="8655929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655929" cy="650081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046288"/>
            <a:ext cx="9144000" cy="25682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7404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9506857" y="2394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545" y="5206607"/>
            <a:ext cx="2481561" cy="620390"/>
          </a:xfrm>
          <a:prstGeom prst="rect">
            <a:avLst/>
          </a:prstGeom>
        </p:spPr>
      </p:pic>
      <p:pic>
        <p:nvPicPr>
          <p:cNvPr id="10" name="Picture 9" descr="shutterstock_219235912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5597"/>
            <a:ext cx="9144000" cy="25689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4229" y="205101"/>
            <a:ext cx="8655929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655929" cy="650081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PPTmockImageA.pdf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4"/>
          <a:stretch/>
        </p:blipFill>
        <p:spPr>
          <a:xfrm>
            <a:off x="0" y="2045597"/>
            <a:ext cx="9144000" cy="256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443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545" y="5206607"/>
            <a:ext cx="2481561" cy="62039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229" y="205101"/>
            <a:ext cx="8655929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655929" cy="650081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iStock_000000660034Small - Diopter.jpe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8" b="33659"/>
          <a:stretch/>
        </p:blipFill>
        <p:spPr>
          <a:xfrm>
            <a:off x="0" y="2045597"/>
            <a:ext cx="9144000" cy="26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01364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545" y="5206607"/>
            <a:ext cx="2481561" cy="62039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229" y="205101"/>
            <a:ext cx="8655929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655929" cy="650081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StudentDoctor_0019.jpe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5597"/>
            <a:ext cx="9144000" cy="26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1785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ank 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30" y="2701509"/>
            <a:ext cx="8655928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230" y="3891924"/>
            <a:ext cx="8655928" cy="619546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36931310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ank 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30" y="2701509"/>
            <a:ext cx="8655928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230" y="3891924"/>
            <a:ext cx="8655928" cy="619546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04868530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mockImageA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r="19265"/>
          <a:stretch/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solidFill>
            <a:schemeClr val="tx1">
              <a:lumMod val="50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230" y="2701509"/>
            <a:ext cx="8655928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44230" y="3891924"/>
            <a:ext cx="8655928" cy="619546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8657381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bg1"/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bg1"/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59700780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Stock_000000660034Small - Diopter.jpe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9839" b="11182"/>
          <a:stretch/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solidFill>
            <a:schemeClr val="tx1">
              <a:lumMod val="5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230" y="2701509"/>
            <a:ext cx="8655928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44230" y="3891924"/>
            <a:ext cx="8655928" cy="619546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657381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bg1"/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bg1"/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952096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6322" y="1925252"/>
            <a:ext cx="7939549" cy="1913042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400" b="1" i="0" cap="all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092885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6322" y="1925252"/>
            <a:ext cx="7939549" cy="1913042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400" b="1" i="0" cap="all" baseline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4022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rgbClr val="1290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6322" y="1925252"/>
            <a:ext cx="7939549" cy="1913042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400" b="1" i="0" cap="all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72246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6322" y="1925252"/>
            <a:ext cx="7939549" cy="1913042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400" b="1" i="0" cap="all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91142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6322" y="1925252"/>
            <a:ext cx="7939549" cy="1913042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400" b="1" i="0" cap="all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65556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>
          <a:xfrm>
            <a:off x="244475" y="1534160"/>
            <a:ext cx="8655683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48353996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>
          <a:xfrm>
            <a:off x="244475" y="1924328"/>
            <a:ext cx="8655683" cy="3221398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44228" y="1369868"/>
            <a:ext cx="8655930" cy="55446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90698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>
          <a:xfrm>
            <a:off x="244228" y="1534160"/>
            <a:ext cx="4171669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664829" y="1534160"/>
            <a:ext cx="4235082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49484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44228" y="1513629"/>
            <a:ext cx="4171916" cy="55446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5076" y="1513629"/>
            <a:ext cx="4235082" cy="55446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11"/>
          </p:nvPr>
        </p:nvSpPr>
        <p:spPr>
          <a:xfrm>
            <a:off x="244475" y="2068089"/>
            <a:ext cx="4171669" cy="3216932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665076" y="2068089"/>
            <a:ext cx="4235082" cy="3216932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594527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665076" y="1534160"/>
            <a:ext cx="4235082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474" y="1534160"/>
            <a:ext cx="4171669" cy="372872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041878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5076" y="1534160"/>
            <a:ext cx="4235082" cy="5080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665076" y="2164080"/>
            <a:ext cx="4235082" cy="3098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474" y="1534160"/>
            <a:ext cx="4171669" cy="37287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626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6322" y="1925252"/>
            <a:ext cx="7939549" cy="1913042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400" b="1" i="0" cap="all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092885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244229" y="1534160"/>
            <a:ext cx="4235082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65076" y="1534160"/>
            <a:ext cx="4171669" cy="37287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595982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4228" y="1534160"/>
            <a:ext cx="4235082" cy="5080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244228" y="2164080"/>
            <a:ext cx="4235082" cy="3098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61619" y="1534160"/>
            <a:ext cx="4171669" cy="37287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407958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2697233" cy="37287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6187438" y="1534160"/>
            <a:ext cx="2712720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3208090" y="1534160"/>
            <a:ext cx="2712720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350122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187438" y="1534160"/>
            <a:ext cx="2712720" cy="52937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08090" y="1534160"/>
            <a:ext cx="2712720" cy="52937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2697233" cy="37287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6187438" y="2235200"/>
            <a:ext cx="2712720" cy="302768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3208090" y="2235200"/>
            <a:ext cx="2712720" cy="302768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98525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244228" y="2926080"/>
            <a:ext cx="2712720" cy="2336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215834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3215834" y="2926080"/>
            <a:ext cx="2712720" cy="2336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87439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20"/>
          </p:nvPr>
        </p:nvSpPr>
        <p:spPr>
          <a:xfrm>
            <a:off x="6187438" y="2926080"/>
            <a:ext cx="2712720" cy="2336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069343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231321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87439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244229" y="2866176"/>
            <a:ext cx="2712720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3228863" y="2866176"/>
            <a:ext cx="2712720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187439" y="2866176"/>
            <a:ext cx="2712720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244228" y="3383280"/>
            <a:ext cx="2712720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25"/>
          </p:nvPr>
        </p:nvSpPr>
        <p:spPr>
          <a:xfrm>
            <a:off x="3215834" y="3383280"/>
            <a:ext cx="2712720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26"/>
          </p:nvPr>
        </p:nvSpPr>
        <p:spPr>
          <a:xfrm>
            <a:off x="6187438" y="3383280"/>
            <a:ext cx="2712720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895371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8" y="1534160"/>
            <a:ext cx="4218915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244228" y="2866176"/>
            <a:ext cx="4218915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244227" y="3383280"/>
            <a:ext cx="4218915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81244" y="1534160"/>
            <a:ext cx="4218915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681244" y="2866176"/>
            <a:ext cx="4218915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27"/>
          </p:nvPr>
        </p:nvSpPr>
        <p:spPr>
          <a:xfrm>
            <a:off x="4681243" y="3383280"/>
            <a:ext cx="4218915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8849633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4218915" cy="1767588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244227" y="3383280"/>
            <a:ext cx="4218915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81244" y="1534160"/>
            <a:ext cx="4218915" cy="1767588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27"/>
          </p:nvPr>
        </p:nvSpPr>
        <p:spPr>
          <a:xfrm>
            <a:off x="4681243" y="3383280"/>
            <a:ext cx="4218915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309123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334000" y="1524000"/>
            <a:ext cx="3566158" cy="1869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334000" y="3535680"/>
            <a:ext cx="3566158" cy="1869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8"/>
          </p:nvPr>
        </p:nvSpPr>
        <p:spPr>
          <a:xfrm>
            <a:off x="244354" y="1524000"/>
            <a:ext cx="4896606" cy="59257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244228" y="2286000"/>
            <a:ext cx="4896732" cy="31191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1628922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001012" y="1524000"/>
            <a:ext cx="4896606" cy="59257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4000886" y="2286000"/>
            <a:ext cx="4896732" cy="31191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5315" y="1524000"/>
            <a:ext cx="3566158" cy="185591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5315" y="3549205"/>
            <a:ext cx="3566158" cy="185591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67972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>
          <a:xfrm>
            <a:off x="244475" y="1534160"/>
            <a:ext cx="8655683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22286007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235714" y="1524000"/>
            <a:ext cx="6664444" cy="6032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2235715" y="2127250"/>
            <a:ext cx="3220581" cy="320675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4228" y="1524000"/>
            <a:ext cx="1797932" cy="3810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5679577" y="2127250"/>
            <a:ext cx="3220581" cy="320675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65093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4228" y="1524000"/>
            <a:ext cx="6664444" cy="6032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102979" y="1524000"/>
            <a:ext cx="1797932" cy="3810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244229" y="2127250"/>
            <a:ext cx="3220581" cy="320675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3688091" y="2127250"/>
            <a:ext cx="3220581" cy="320675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06469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8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6293557" y="2127250"/>
            <a:ext cx="2606602" cy="3206749"/>
          </a:xfrm>
        </p:spPr>
        <p:txBody>
          <a:bodyPr>
            <a:no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63429" y="1524000"/>
            <a:ext cx="5832571" cy="3810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293557" y="1524000"/>
            <a:ext cx="2606602" cy="603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52566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067587" y="1524000"/>
            <a:ext cx="5832571" cy="3810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244229" y="2127250"/>
            <a:ext cx="2606602" cy="320674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4229" y="1524000"/>
            <a:ext cx="2606602" cy="603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911408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3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2191927" y="2007489"/>
            <a:ext cx="6708232" cy="130418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4229" y="1523999"/>
            <a:ext cx="1797932" cy="178767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44228" y="3464069"/>
            <a:ext cx="1797932" cy="178767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191925" y="1532140"/>
            <a:ext cx="6708233" cy="36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0"/>
          </p:nvPr>
        </p:nvSpPr>
        <p:spPr>
          <a:xfrm>
            <a:off x="2191927" y="3472210"/>
            <a:ext cx="6708233" cy="36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2191929" y="3947559"/>
            <a:ext cx="6708232" cy="130418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323436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20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44475" y="1513629"/>
            <a:ext cx="8655683" cy="387117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211979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4475" y="1524000"/>
            <a:ext cx="8655683" cy="3139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4228" y="4825789"/>
            <a:ext cx="8655930" cy="5544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5893981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4475" y="1524000"/>
            <a:ext cx="4205605" cy="3139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4228" y="4762294"/>
            <a:ext cx="4205725" cy="5544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694553" y="1524000"/>
            <a:ext cx="4205605" cy="3139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94306" y="4762294"/>
            <a:ext cx="4205725" cy="5544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95665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362076"/>
            <a:ext cx="8655683" cy="355015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44229" y="4912227"/>
            <a:ext cx="8655929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17850027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841963"/>
            <a:ext cx="8655683" cy="307026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44230" y="1238713"/>
            <a:ext cx="8655930" cy="6032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rgbClr val="7F7F7F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44229" y="4912227"/>
            <a:ext cx="8655929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83119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>
          <a:xfrm>
            <a:off x="244475" y="1924328"/>
            <a:ext cx="8655683" cy="3221398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44228" y="1369868"/>
            <a:ext cx="8655930" cy="55446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0188304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362075"/>
            <a:ext cx="8655683" cy="328678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44230" y="4786642"/>
            <a:ext cx="8655930" cy="6032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44229" y="4176284"/>
            <a:ext cx="8655929" cy="472573"/>
          </a:xfrm>
          <a:prstGeom prst="rect">
            <a:avLst/>
          </a:prstGeom>
          <a:solidFill>
            <a:srgbClr val="14468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456935644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6" y="1362076"/>
            <a:ext cx="5823302" cy="355015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6227704" y="1362075"/>
            <a:ext cx="2672455" cy="4022725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44229" y="4912227"/>
            <a:ext cx="5823549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6162785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6" y="1362076"/>
            <a:ext cx="5823302" cy="355015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227704" y="1362075"/>
            <a:ext cx="2672455" cy="603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44229" y="4912227"/>
            <a:ext cx="5823549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6227704" y="1965325"/>
            <a:ext cx="2672455" cy="3419475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421906562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362075"/>
            <a:ext cx="8655683" cy="402272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44229" y="4912227"/>
            <a:ext cx="8655929" cy="472573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41013599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44229" y="4912227"/>
            <a:ext cx="8655929" cy="472573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841963"/>
            <a:ext cx="8655683" cy="307026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44230" y="1238713"/>
            <a:ext cx="8655930" cy="6032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rgbClr val="7F7F7F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95178100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362075"/>
            <a:ext cx="8655683" cy="328678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44230" y="4786642"/>
            <a:ext cx="8655930" cy="6032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44229" y="4176284"/>
            <a:ext cx="8655929" cy="472573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995512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803" y="2430501"/>
            <a:ext cx="4330394" cy="108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4420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48" y="1742046"/>
            <a:ext cx="8515655" cy="212891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rgbClr val="1290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SCOlogoW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02" y="2548280"/>
            <a:ext cx="4330395" cy="8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587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48" y="1742046"/>
            <a:ext cx="8515655" cy="212891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SCOlogoW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02" y="2548280"/>
            <a:ext cx="4330395" cy="8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851321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48" y="1742046"/>
            <a:ext cx="8515655" cy="212891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SCOlogoW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02" y="2548280"/>
            <a:ext cx="4330395" cy="8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4483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>
          <a:xfrm>
            <a:off x="244228" y="1534160"/>
            <a:ext cx="4171669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664829" y="1534160"/>
            <a:ext cx="4235082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870105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0"/>
          </p:nvPr>
        </p:nvSpPr>
        <p:spPr>
          <a:xfrm>
            <a:off x="8388350" y="5563870"/>
            <a:ext cx="566738" cy="31644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DCAD56-1B45-4E03-8C00-34F1ACDA4A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Date Placeholder 5">
            <a:extLst/>
          </p:cNvPr>
          <p:cNvSpPr>
            <a:spLocks noGrp="1"/>
          </p:cNvSpPr>
          <p:nvPr>
            <p:ph type="dt" sz="half" idx="11"/>
          </p:nvPr>
        </p:nvSpPr>
        <p:spPr>
          <a:xfrm>
            <a:off x="7342188" y="5563870"/>
            <a:ext cx="1035050" cy="3164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86363-3385-4203-A3AF-F32480405F17}" type="datetime1">
              <a:rPr lang="en-US"/>
              <a:pPr>
                <a:defRPr/>
              </a:pPr>
              <a:t>3/14/2019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4925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6369"/>
            <a:ext cx="7772400" cy="12740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68040"/>
            <a:ext cx="6400800" cy="15189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5508837"/>
            <a:ext cx="2895600" cy="316442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5508837"/>
            <a:ext cx="2133600" cy="31644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F2C25DF0-C18C-44ED-90D9-2D9E0453A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555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44228" y="1513629"/>
            <a:ext cx="4171916" cy="55446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5076" y="1513629"/>
            <a:ext cx="4235082" cy="55446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11"/>
          </p:nvPr>
        </p:nvSpPr>
        <p:spPr>
          <a:xfrm>
            <a:off x="244475" y="2068089"/>
            <a:ext cx="4171669" cy="3216932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665076" y="2068089"/>
            <a:ext cx="4235082" cy="3216932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23297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665076" y="1534160"/>
            <a:ext cx="4235082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474" y="1534160"/>
            <a:ext cx="4171669" cy="372872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3079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5076" y="1534160"/>
            <a:ext cx="4235082" cy="5080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665076" y="2164080"/>
            <a:ext cx="4235082" cy="3098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474" y="1534160"/>
            <a:ext cx="4171669" cy="37287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8904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244229" y="1534160"/>
            <a:ext cx="4235082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65076" y="1534160"/>
            <a:ext cx="4171669" cy="37287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54318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9506857" y="2394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545" y="5206607"/>
            <a:ext cx="2481561" cy="620390"/>
          </a:xfrm>
          <a:prstGeom prst="rect">
            <a:avLst/>
          </a:prstGeom>
        </p:spPr>
      </p:pic>
      <p:pic>
        <p:nvPicPr>
          <p:cNvPr id="10" name="Picture 9" descr="shutterstock_219235912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5597"/>
            <a:ext cx="9144000" cy="25689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4229" y="205101"/>
            <a:ext cx="8655929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655929" cy="650081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PPTmockImageA.pdf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4"/>
          <a:stretch/>
        </p:blipFill>
        <p:spPr>
          <a:xfrm>
            <a:off x="0" y="2045597"/>
            <a:ext cx="9144000" cy="256895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A6A5154-E13E-6C4A-9652-E1606F243B97}"/>
              </a:ext>
            </a:extLst>
          </p:cNvPr>
          <p:cNvSpPr txBox="1"/>
          <p:nvPr userDrawn="1"/>
        </p:nvSpPr>
        <p:spPr>
          <a:xfrm>
            <a:off x="698643" y="565078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9516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4228" y="1534160"/>
            <a:ext cx="4235082" cy="5080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244228" y="2164080"/>
            <a:ext cx="4235082" cy="3098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61619" y="1534160"/>
            <a:ext cx="4171669" cy="37287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18167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2697233" cy="37287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6187438" y="1534160"/>
            <a:ext cx="2712720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3208090" y="1534160"/>
            <a:ext cx="2712720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825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187438" y="1534160"/>
            <a:ext cx="2712720" cy="52937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08090" y="1534160"/>
            <a:ext cx="2712720" cy="52937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2697233" cy="37287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6187438" y="2235200"/>
            <a:ext cx="2712720" cy="302768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3208090" y="2235200"/>
            <a:ext cx="2712720" cy="302768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99920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244228" y="2926080"/>
            <a:ext cx="2712720" cy="2336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215834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3215834" y="2926080"/>
            <a:ext cx="2712720" cy="2336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87439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20"/>
          </p:nvPr>
        </p:nvSpPr>
        <p:spPr>
          <a:xfrm>
            <a:off x="6187438" y="2926080"/>
            <a:ext cx="2712720" cy="2336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3330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231321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87439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244229" y="2866176"/>
            <a:ext cx="2712720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3228863" y="2866176"/>
            <a:ext cx="2712720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187439" y="2866176"/>
            <a:ext cx="2712720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244228" y="3383280"/>
            <a:ext cx="2712720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25"/>
          </p:nvPr>
        </p:nvSpPr>
        <p:spPr>
          <a:xfrm>
            <a:off x="3215834" y="3383280"/>
            <a:ext cx="2712720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26"/>
          </p:nvPr>
        </p:nvSpPr>
        <p:spPr>
          <a:xfrm>
            <a:off x="6187438" y="3383280"/>
            <a:ext cx="2712720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53926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8" y="1534160"/>
            <a:ext cx="4218915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244228" y="2866176"/>
            <a:ext cx="4218915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244227" y="3383280"/>
            <a:ext cx="4218915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81244" y="1534160"/>
            <a:ext cx="4218915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681244" y="2866176"/>
            <a:ext cx="4218915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27"/>
          </p:nvPr>
        </p:nvSpPr>
        <p:spPr>
          <a:xfrm>
            <a:off x="4681243" y="3383280"/>
            <a:ext cx="4218915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00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4218915" cy="1767588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244227" y="3383280"/>
            <a:ext cx="4218915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81244" y="1534160"/>
            <a:ext cx="4218915" cy="1767588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27"/>
          </p:nvPr>
        </p:nvSpPr>
        <p:spPr>
          <a:xfrm>
            <a:off x="4681243" y="3383280"/>
            <a:ext cx="4218915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522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334000" y="1524000"/>
            <a:ext cx="3566158" cy="1869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334000" y="3535680"/>
            <a:ext cx="3566158" cy="1869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8"/>
          </p:nvPr>
        </p:nvSpPr>
        <p:spPr>
          <a:xfrm>
            <a:off x="244354" y="1524000"/>
            <a:ext cx="4896606" cy="59257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244228" y="2286000"/>
            <a:ext cx="4896732" cy="31191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66136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001012" y="1524000"/>
            <a:ext cx="4896606" cy="59257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4000886" y="2286000"/>
            <a:ext cx="4896732" cy="31191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5315" y="1524000"/>
            <a:ext cx="3566158" cy="185591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5315" y="3549205"/>
            <a:ext cx="3566158" cy="185591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61091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235714" y="1524000"/>
            <a:ext cx="6664444" cy="6032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2235715" y="2127250"/>
            <a:ext cx="3220581" cy="320675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4228" y="1524000"/>
            <a:ext cx="1797932" cy="3810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5679577" y="2127250"/>
            <a:ext cx="3220581" cy="320675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61418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545" y="5206607"/>
            <a:ext cx="2481561" cy="62039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229" y="205101"/>
            <a:ext cx="8655929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655929" cy="650081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iStock_000000660034Small - Diopter.jpe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8" b="33659"/>
          <a:stretch/>
        </p:blipFill>
        <p:spPr>
          <a:xfrm>
            <a:off x="0" y="2045597"/>
            <a:ext cx="9144000" cy="26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747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4228" y="1524000"/>
            <a:ext cx="6664444" cy="6032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102979" y="1524000"/>
            <a:ext cx="1797932" cy="3810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244229" y="2127250"/>
            <a:ext cx="3220581" cy="320675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3688091" y="2127250"/>
            <a:ext cx="3220581" cy="320675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407231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8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6293557" y="2127250"/>
            <a:ext cx="2606602" cy="3206749"/>
          </a:xfrm>
        </p:spPr>
        <p:txBody>
          <a:bodyPr>
            <a:no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63429" y="1524000"/>
            <a:ext cx="5832571" cy="3810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293557" y="1524000"/>
            <a:ext cx="2606602" cy="603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386672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067587" y="1524000"/>
            <a:ext cx="5832571" cy="3810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244229" y="2127250"/>
            <a:ext cx="2606602" cy="320674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4229" y="1524000"/>
            <a:ext cx="2606602" cy="603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2141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3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2191927" y="2007489"/>
            <a:ext cx="6708232" cy="130418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4229" y="1523999"/>
            <a:ext cx="1797932" cy="178767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44228" y="3464069"/>
            <a:ext cx="1797932" cy="178767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191925" y="1532140"/>
            <a:ext cx="6708233" cy="36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0"/>
          </p:nvPr>
        </p:nvSpPr>
        <p:spPr>
          <a:xfrm>
            <a:off x="2191927" y="3472210"/>
            <a:ext cx="6708233" cy="36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2191929" y="3947559"/>
            <a:ext cx="6708232" cy="130418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78875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20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44475" y="1513629"/>
            <a:ext cx="8655683" cy="387117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142619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4475" y="1524000"/>
            <a:ext cx="8655683" cy="3139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4228" y="4825789"/>
            <a:ext cx="8655930" cy="5544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2245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4475" y="1524000"/>
            <a:ext cx="4205605" cy="3139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4228" y="4762294"/>
            <a:ext cx="4205725" cy="5544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694553" y="1524000"/>
            <a:ext cx="4205605" cy="3139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94306" y="4762294"/>
            <a:ext cx="4205725" cy="5544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1288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362076"/>
            <a:ext cx="8655683" cy="355015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44229" y="4912227"/>
            <a:ext cx="8655929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6221137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841963"/>
            <a:ext cx="8655683" cy="307026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44230" y="1238713"/>
            <a:ext cx="8655930" cy="6032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rgbClr val="7F7F7F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44229" y="4912227"/>
            <a:ext cx="8655929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9468666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362075"/>
            <a:ext cx="8655683" cy="328678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44230" y="4786642"/>
            <a:ext cx="8655930" cy="6032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44229" y="4176284"/>
            <a:ext cx="8655929" cy="472573"/>
          </a:xfrm>
          <a:prstGeom prst="rect">
            <a:avLst/>
          </a:prstGeom>
          <a:solidFill>
            <a:srgbClr val="14468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669786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545" y="5206607"/>
            <a:ext cx="2481561" cy="62039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229" y="205101"/>
            <a:ext cx="8655929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655929" cy="650081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StudentDoctor_0019.jpe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5597"/>
            <a:ext cx="9144000" cy="26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0779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6" y="1362076"/>
            <a:ext cx="5823302" cy="355015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6227704" y="1362075"/>
            <a:ext cx="2672455" cy="4022725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44229" y="4912227"/>
            <a:ext cx="5823549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1674637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6" y="1362076"/>
            <a:ext cx="5823302" cy="355015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227704" y="1362075"/>
            <a:ext cx="2672455" cy="603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44229" y="4912227"/>
            <a:ext cx="5823549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6227704" y="1965325"/>
            <a:ext cx="2672455" cy="3419475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4806193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362075"/>
            <a:ext cx="8655683" cy="402272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44229" y="4912227"/>
            <a:ext cx="8655929" cy="472573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195331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44229" y="4912227"/>
            <a:ext cx="8655929" cy="472573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841963"/>
            <a:ext cx="8655683" cy="307026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44230" y="1238713"/>
            <a:ext cx="8655930" cy="6032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rgbClr val="7F7F7F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0757431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362075"/>
            <a:ext cx="8655683" cy="328678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44230" y="4786642"/>
            <a:ext cx="8655930" cy="6032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44229" y="4176284"/>
            <a:ext cx="8655929" cy="472573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26391638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803" y="2430501"/>
            <a:ext cx="4330394" cy="108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9363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48" y="1742046"/>
            <a:ext cx="8515655" cy="212891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rgbClr val="1290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SCOlogoW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02" y="2548280"/>
            <a:ext cx="4330395" cy="8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9741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48" y="1742046"/>
            <a:ext cx="8515655" cy="212891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SCOlogoW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02" y="2548280"/>
            <a:ext cx="4330395" cy="8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451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48" y="1742046"/>
            <a:ext cx="8515655" cy="212891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SCOlogoW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02" y="2548280"/>
            <a:ext cx="4330395" cy="8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451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0"/>
          </p:nvPr>
        </p:nvSpPr>
        <p:spPr>
          <a:xfrm>
            <a:off x="8388350" y="5563870"/>
            <a:ext cx="566738" cy="316442"/>
          </a:xfrm>
          <a:prstGeom prst="rect">
            <a:avLst/>
          </a:prstGeom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 smtClean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8DCAD56-1B45-4E03-8C00-34F1ACDA4A5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Date Placeholder 5">
            <a:extLst/>
          </p:cNvPr>
          <p:cNvSpPr>
            <a:spLocks noGrp="1"/>
          </p:cNvSpPr>
          <p:nvPr>
            <p:ph type="dt" sz="half" idx="11"/>
          </p:nvPr>
        </p:nvSpPr>
        <p:spPr>
          <a:xfrm>
            <a:off x="7342188" y="5563870"/>
            <a:ext cx="1035050" cy="31644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286363-3385-4203-A3AF-F32480405F17}" type="datetime1">
              <a:rPr lang="en-US"/>
              <a:pPr>
                <a:defRPr/>
              </a:pPr>
              <a:t>3/14/2019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926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ank 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30" y="2701509"/>
            <a:ext cx="8655928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230" y="3891924"/>
            <a:ext cx="8655928" cy="619546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9484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46369"/>
            <a:ext cx="7772400" cy="127402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68040"/>
            <a:ext cx="6400800" cy="151892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0"/>
          </p:nvPr>
        </p:nvSpPr>
        <p:spPr>
          <a:xfrm>
            <a:off x="3124200" y="5508837"/>
            <a:ext cx="2895600" cy="316442"/>
          </a:xfrm>
          <a:prstGeom prst="rect">
            <a:avLst/>
          </a:prstGeom>
        </p:spPr>
        <p:txBody>
          <a:bodyPr/>
          <a:lstStyle>
            <a:lvl1pPr eaLnBrk="0" hangingPunct="0">
              <a:defRPr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1"/>
          </p:nvPr>
        </p:nvSpPr>
        <p:spPr>
          <a:xfrm>
            <a:off x="6553200" y="5508837"/>
            <a:ext cx="2133600" cy="31644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mtClean="0"/>
            </a:lvl1pPr>
          </a:lstStyle>
          <a:p>
            <a:pPr>
              <a:defRPr/>
            </a:pPr>
            <a:fld id="{F2C25DF0-C18C-44ED-90D9-2D9E0453A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136440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485" y="1785832"/>
            <a:ext cx="3297254" cy="3636328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0870" y="1781947"/>
            <a:ext cx="3297256" cy="3640212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056D7-EDDF-2246-BCA5-E8BE079615C3}" type="datetimeFigureOut">
              <a:rPr lang="en-US" smtClean="0"/>
              <a:t>3/14/2019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73A78-88E8-4542-A2B9-D6C9C5DCF6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34895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545" y="5206607"/>
            <a:ext cx="2481561" cy="62039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229" y="205101"/>
            <a:ext cx="8655929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655929" cy="650081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2046288"/>
            <a:ext cx="9144000" cy="25682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686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9506857" y="239467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545" y="5206607"/>
            <a:ext cx="2481561" cy="620390"/>
          </a:xfrm>
          <a:prstGeom prst="rect">
            <a:avLst/>
          </a:prstGeom>
        </p:spPr>
      </p:pic>
      <p:pic>
        <p:nvPicPr>
          <p:cNvPr id="10" name="Picture 9" descr="shutterstock_219235912.jp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5597"/>
            <a:ext cx="9144000" cy="25689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4229" y="205101"/>
            <a:ext cx="8655929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655929" cy="650081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" name="Picture 1" descr="PPTmockImageA.pdf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324"/>
          <a:stretch/>
        </p:blipFill>
        <p:spPr>
          <a:xfrm>
            <a:off x="0" y="2045597"/>
            <a:ext cx="9144000" cy="2568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6472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545" y="5206607"/>
            <a:ext cx="2481561" cy="62039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229" y="205101"/>
            <a:ext cx="8655929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655929" cy="650081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iStock_000000660034Small - Diopter.jpe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8" b="33659"/>
          <a:stretch/>
        </p:blipFill>
        <p:spPr>
          <a:xfrm>
            <a:off x="0" y="2045597"/>
            <a:ext cx="9144000" cy="26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774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8545" y="5206607"/>
            <a:ext cx="2481561" cy="62039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229" y="205101"/>
            <a:ext cx="8655929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655929" cy="650081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 descr="StudentDoctor_0019.jpeg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045597"/>
            <a:ext cx="9144000" cy="2602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8583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ank Section Header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30" y="2701509"/>
            <a:ext cx="8655928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230" y="3891924"/>
            <a:ext cx="8655928" cy="619546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9022679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ank 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30" y="2701509"/>
            <a:ext cx="8655928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230" y="3891924"/>
            <a:ext cx="8655928" cy="619546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7616585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mockImageA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r="19265"/>
          <a:stretch/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solidFill>
            <a:schemeClr val="tx1">
              <a:lumMod val="50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230" y="2701509"/>
            <a:ext cx="8655928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44230" y="3891924"/>
            <a:ext cx="8655928" cy="619546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8657381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bg1"/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bg1"/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5021163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Stock_000000660034Small - Diopter.jpe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9839" b="11182"/>
          <a:stretch/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solidFill>
            <a:schemeClr val="tx1">
              <a:lumMod val="5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230" y="2701509"/>
            <a:ext cx="8655928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44230" y="3891924"/>
            <a:ext cx="8655928" cy="619546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657381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bg1"/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bg1"/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087343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lank Section Header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30" y="2701509"/>
            <a:ext cx="8655928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230" y="3891924"/>
            <a:ext cx="8655928" cy="619546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tx1">
                    <a:tint val="75000"/>
                  </a:schemeClr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6816429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6322" y="1925252"/>
            <a:ext cx="7939549" cy="1913042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400" b="1" i="0" cap="all" baseline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340416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rgbClr val="1290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06322" y="1925252"/>
            <a:ext cx="7939549" cy="1913042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400" b="1" i="0" cap="all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88810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6322" y="1925252"/>
            <a:ext cx="7939549" cy="1913042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400" b="1" i="0" cap="all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6844570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06322" y="1925252"/>
            <a:ext cx="7939549" cy="1913042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400" b="1" i="0" cap="all" baseline="0">
                <a:solidFill>
                  <a:srgbClr val="FFFFFF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293966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>
          <a:xfrm>
            <a:off x="244475" y="1534160"/>
            <a:ext cx="8655683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0823598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>
          <a:xfrm>
            <a:off x="244475" y="1924328"/>
            <a:ext cx="8655683" cy="3221398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44228" y="1369868"/>
            <a:ext cx="8655930" cy="55446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95676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>
          <a:xfrm>
            <a:off x="244228" y="1534160"/>
            <a:ext cx="4171669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664829" y="1534160"/>
            <a:ext cx="4235082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5399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Split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44228" y="1513629"/>
            <a:ext cx="4171916" cy="55446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5076" y="1513629"/>
            <a:ext cx="4235082" cy="55446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18"/>
          <p:cNvSpPr>
            <a:spLocks noGrp="1"/>
          </p:cNvSpPr>
          <p:nvPr>
            <p:ph sz="quarter" idx="11"/>
          </p:nvPr>
        </p:nvSpPr>
        <p:spPr>
          <a:xfrm>
            <a:off x="244475" y="2068089"/>
            <a:ext cx="4171669" cy="3216932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665076" y="2068089"/>
            <a:ext cx="4235082" cy="3216932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solidFill>
                  <a:srgbClr val="595959"/>
                </a:solidFill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solidFill>
                  <a:srgbClr val="595959"/>
                </a:solidFill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solidFill>
                  <a:srgbClr val="595959"/>
                </a:solidFill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solidFill>
                  <a:srgbClr val="595959"/>
                </a:solidFill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solidFill>
                  <a:srgbClr val="59595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271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665076" y="1534160"/>
            <a:ext cx="4235082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474" y="1534160"/>
            <a:ext cx="4171669" cy="372872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60096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5076" y="1534160"/>
            <a:ext cx="4235082" cy="5080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4665076" y="2164080"/>
            <a:ext cx="4235082" cy="3098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474" y="1534160"/>
            <a:ext cx="4171669" cy="37287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624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PTmockImageA.pdf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8" r="19265"/>
          <a:stretch/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solidFill>
            <a:schemeClr val="tx1">
              <a:lumMod val="50000"/>
              <a:alpha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230" y="2701509"/>
            <a:ext cx="8655928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244230" y="3891924"/>
            <a:ext cx="8655928" cy="619546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 userDrawn="1"/>
        </p:nvSpPr>
        <p:spPr>
          <a:xfrm>
            <a:off x="8657381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bg1"/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bg1"/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45746396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24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244229" y="1534160"/>
            <a:ext cx="4235082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65076" y="1534160"/>
            <a:ext cx="4171669" cy="37287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825575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44228" y="1534160"/>
            <a:ext cx="4235082" cy="50800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2"/>
          </p:nvPr>
        </p:nvSpPr>
        <p:spPr>
          <a:xfrm>
            <a:off x="244228" y="2164080"/>
            <a:ext cx="4235082" cy="3098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4661619" y="1534160"/>
            <a:ext cx="4171669" cy="37287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01981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2697233" cy="37287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6187438" y="1534160"/>
            <a:ext cx="2712720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3208090" y="1534160"/>
            <a:ext cx="2712720" cy="37287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377139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187438" y="1534160"/>
            <a:ext cx="2712720" cy="52937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3208090" y="1534160"/>
            <a:ext cx="2712720" cy="529376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2697233" cy="372872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6187438" y="2235200"/>
            <a:ext cx="2712720" cy="302768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23"/>
          <p:cNvSpPr>
            <a:spLocks noGrp="1"/>
          </p:cNvSpPr>
          <p:nvPr>
            <p:ph type="body" sz="quarter" idx="15"/>
          </p:nvPr>
        </p:nvSpPr>
        <p:spPr>
          <a:xfrm>
            <a:off x="3208090" y="2235200"/>
            <a:ext cx="2712720" cy="302768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0091704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9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244228" y="2926080"/>
            <a:ext cx="2712720" cy="2336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215834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3215834" y="2926080"/>
            <a:ext cx="2712720" cy="2336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87439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9" name="Text Placeholder 23"/>
          <p:cNvSpPr>
            <a:spLocks noGrp="1"/>
          </p:cNvSpPr>
          <p:nvPr>
            <p:ph type="body" sz="quarter" idx="20"/>
          </p:nvPr>
        </p:nvSpPr>
        <p:spPr>
          <a:xfrm>
            <a:off x="6187438" y="2926080"/>
            <a:ext cx="2712720" cy="23368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6020577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3231321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187439" y="1534160"/>
            <a:ext cx="2697233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244229" y="2866176"/>
            <a:ext cx="2712720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22"/>
          </p:nvPr>
        </p:nvSpPr>
        <p:spPr>
          <a:xfrm>
            <a:off x="3228863" y="2866176"/>
            <a:ext cx="2712720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4"/>
          <p:cNvSpPr>
            <a:spLocks noGrp="1"/>
          </p:cNvSpPr>
          <p:nvPr>
            <p:ph type="body" sz="quarter" idx="23"/>
          </p:nvPr>
        </p:nvSpPr>
        <p:spPr>
          <a:xfrm>
            <a:off x="6187439" y="2866176"/>
            <a:ext cx="2712720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244228" y="3383280"/>
            <a:ext cx="2712720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25"/>
          </p:nvPr>
        </p:nvSpPr>
        <p:spPr>
          <a:xfrm>
            <a:off x="3215834" y="3383280"/>
            <a:ext cx="2712720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23"/>
          <p:cNvSpPr>
            <a:spLocks noGrp="1"/>
          </p:cNvSpPr>
          <p:nvPr>
            <p:ph type="body" sz="quarter" idx="26"/>
          </p:nvPr>
        </p:nvSpPr>
        <p:spPr>
          <a:xfrm>
            <a:off x="6187438" y="3383280"/>
            <a:ext cx="2712720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89187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8" y="1534160"/>
            <a:ext cx="4218915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244228" y="2866176"/>
            <a:ext cx="4218915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244227" y="3383280"/>
            <a:ext cx="4218915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81244" y="1534160"/>
            <a:ext cx="4218915" cy="12598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26"/>
          </p:nvPr>
        </p:nvSpPr>
        <p:spPr>
          <a:xfrm>
            <a:off x="4681244" y="2866176"/>
            <a:ext cx="4218915" cy="442488"/>
          </a:xfrm>
        </p:spPr>
        <p:txBody>
          <a:bodyPr anchor="ctr" anchorCtr="0">
            <a:no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27"/>
          </p:nvPr>
        </p:nvSpPr>
        <p:spPr>
          <a:xfrm>
            <a:off x="4681243" y="3383280"/>
            <a:ext cx="4218915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3254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5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244229" y="1534160"/>
            <a:ext cx="4218915" cy="1767588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24"/>
          </p:nvPr>
        </p:nvSpPr>
        <p:spPr>
          <a:xfrm>
            <a:off x="244227" y="3383280"/>
            <a:ext cx="4218915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4681244" y="1534160"/>
            <a:ext cx="4218915" cy="1767588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27"/>
          </p:nvPr>
        </p:nvSpPr>
        <p:spPr>
          <a:xfrm>
            <a:off x="4681243" y="3383280"/>
            <a:ext cx="4218915" cy="187960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3999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334000" y="1524000"/>
            <a:ext cx="3566158" cy="1869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8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5334000" y="3535680"/>
            <a:ext cx="3566158" cy="1869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1" name="Text Placeholder 2"/>
          <p:cNvSpPr>
            <a:spLocks noGrp="1"/>
          </p:cNvSpPr>
          <p:nvPr>
            <p:ph type="body" idx="18"/>
          </p:nvPr>
        </p:nvSpPr>
        <p:spPr>
          <a:xfrm>
            <a:off x="244354" y="1524000"/>
            <a:ext cx="4896606" cy="59257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244228" y="2286000"/>
            <a:ext cx="4896732" cy="31191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425351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4001012" y="1524000"/>
            <a:ext cx="4896606" cy="59257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4000886" y="2286000"/>
            <a:ext cx="4896732" cy="311912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5315" y="1524000"/>
            <a:ext cx="3566158" cy="185591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9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245315" y="3549205"/>
            <a:ext cx="3566158" cy="185591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6798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iStock_000000660034Small - Diopter.jpe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" r="9839" b="11182"/>
          <a:stretch/>
        </p:blipFill>
        <p:spPr>
          <a:xfrm>
            <a:off x="0" y="0"/>
            <a:ext cx="9144000" cy="59436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0"/>
            <a:ext cx="9144000" cy="5943600"/>
          </a:xfrm>
          <a:prstGeom prst="rect">
            <a:avLst/>
          </a:prstGeom>
          <a:solidFill>
            <a:schemeClr val="tx1">
              <a:lumMod val="5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44230" y="2701509"/>
            <a:ext cx="8655928" cy="1180465"/>
          </a:xfrm>
        </p:spPr>
        <p:txBody>
          <a:bodyPr anchor="b" anchorCtr="0">
            <a:noAutofit/>
          </a:bodyPr>
          <a:lstStyle>
            <a:lvl1pPr algn="l">
              <a:lnSpc>
                <a:spcPct val="80000"/>
              </a:lnSpc>
              <a:defRPr sz="3200" b="1" i="0" cap="all">
                <a:solidFill>
                  <a:schemeClr val="bg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idx="1"/>
          </p:nvPr>
        </p:nvSpPr>
        <p:spPr>
          <a:xfrm>
            <a:off x="244230" y="3891924"/>
            <a:ext cx="8655928" cy="619546"/>
          </a:xfrm>
        </p:spPr>
        <p:txBody>
          <a:bodyPr anchor="t" anchorCtr="0"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4614551"/>
            <a:ext cx="9144000" cy="472573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8657381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bg1"/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bg1"/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62542619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235714" y="1524000"/>
            <a:ext cx="6664444" cy="6032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2235715" y="2127250"/>
            <a:ext cx="3220581" cy="320675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4228" y="1524000"/>
            <a:ext cx="1797932" cy="3810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5679577" y="2127250"/>
            <a:ext cx="3220581" cy="320675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4446612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4228" y="1524000"/>
            <a:ext cx="6664444" cy="6032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7102979" y="1524000"/>
            <a:ext cx="1797932" cy="3810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6" name="Text Placeholder 23"/>
          <p:cNvSpPr>
            <a:spLocks noGrp="1"/>
          </p:cNvSpPr>
          <p:nvPr>
            <p:ph type="body" sz="quarter" idx="18"/>
          </p:nvPr>
        </p:nvSpPr>
        <p:spPr>
          <a:xfrm>
            <a:off x="244229" y="2127250"/>
            <a:ext cx="3220581" cy="320675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Text Placeholder 23"/>
          <p:cNvSpPr>
            <a:spLocks noGrp="1"/>
          </p:cNvSpPr>
          <p:nvPr>
            <p:ph type="body" sz="quarter" idx="19"/>
          </p:nvPr>
        </p:nvSpPr>
        <p:spPr>
          <a:xfrm>
            <a:off x="3688091" y="2127250"/>
            <a:ext cx="3220581" cy="320675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622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8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6293557" y="2127250"/>
            <a:ext cx="2606602" cy="3206749"/>
          </a:xfrm>
        </p:spPr>
        <p:txBody>
          <a:bodyPr>
            <a:no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63429" y="1524000"/>
            <a:ext cx="5832571" cy="3810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1"/>
          </p:nvPr>
        </p:nvSpPr>
        <p:spPr>
          <a:xfrm>
            <a:off x="6293557" y="1524000"/>
            <a:ext cx="2606602" cy="603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132931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3067587" y="1524000"/>
            <a:ext cx="5832571" cy="381000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244229" y="2127250"/>
            <a:ext cx="2606602" cy="3206749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4229" y="1524000"/>
            <a:ext cx="2606602" cy="603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73057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3" name="Text Placeholder 23"/>
          <p:cNvSpPr>
            <a:spLocks noGrp="1"/>
          </p:cNvSpPr>
          <p:nvPr>
            <p:ph type="body" sz="quarter" idx="16"/>
          </p:nvPr>
        </p:nvSpPr>
        <p:spPr>
          <a:xfrm>
            <a:off x="2191927" y="2007489"/>
            <a:ext cx="6708232" cy="130418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4229" y="1523999"/>
            <a:ext cx="1797932" cy="178767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244228" y="3464069"/>
            <a:ext cx="1797932" cy="178767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191925" y="1532140"/>
            <a:ext cx="6708233" cy="36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idx="20"/>
          </p:nvPr>
        </p:nvSpPr>
        <p:spPr>
          <a:xfrm>
            <a:off x="2191927" y="3472210"/>
            <a:ext cx="6708233" cy="36882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23"/>
          <p:cNvSpPr>
            <a:spLocks noGrp="1"/>
          </p:cNvSpPr>
          <p:nvPr>
            <p:ph type="body" sz="quarter" idx="21"/>
          </p:nvPr>
        </p:nvSpPr>
        <p:spPr>
          <a:xfrm>
            <a:off x="2191929" y="3947559"/>
            <a:ext cx="6708232" cy="1304180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9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95916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20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244475" y="1513629"/>
            <a:ext cx="8655683" cy="3871171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910751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4475" y="1524000"/>
            <a:ext cx="8655683" cy="3139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4228" y="4825789"/>
            <a:ext cx="8655930" cy="5544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45221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897295"/>
            <a:ext cx="9144000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244475" y="1524000"/>
            <a:ext cx="4205605" cy="3139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244228" y="4762294"/>
            <a:ext cx="4205725" cy="5544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694553" y="1524000"/>
            <a:ext cx="4205605" cy="3139440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4694306" y="4762294"/>
            <a:ext cx="4205725" cy="55446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  <a:ln>
            <a:noFill/>
          </a:ln>
        </p:spPr>
        <p:txBody>
          <a:bodyPr lIns="91440">
            <a:normAutofit/>
          </a:bodyPr>
          <a:lstStyle>
            <a:lvl1pPr algn="l">
              <a:defRPr sz="2800" b="1" i="0">
                <a:solidFill>
                  <a:srgbClr val="129045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Verdana"/>
                <a:cs typeface="Verdana"/>
              </a:defRPr>
            </a:lvl1pPr>
            <a:lvl2pPr marL="4572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2pPr>
            <a:lvl3pPr marL="9144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3pPr>
            <a:lvl4pPr marL="13716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4pPr>
            <a:lvl5pPr marL="1828800" indent="0">
              <a:buNone/>
              <a:defRPr b="0" i="0">
                <a:solidFill>
                  <a:schemeClr val="accent6"/>
                </a:solidFill>
                <a:latin typeface="Gotham-Bold"/>
                <a:cs typeface="Gotham-Bold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56037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362076"/>
            <a:ext cx="8655683" cy="355015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44229" y="4912227"/>
            <a:ext cx="8655929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12013557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841963"/>
            <a:ext cx="8655683" cy="307026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44230" y="1238713"/>
            <a:ext cx="8655930" cy="6032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rgbClr val="7F7F7F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44229" y="4912227"/>
            <a:ext cx="8655929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962299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Quot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606322" y="1925252"/>
            <a:ext cx="7939549" cy="1913042"/>
          </a:xfrm>
        </p:spPr>
        <p:txBody>
          <a:bodyPr anchor="ctr" anchorCtr="0">
            <a:noAutofit/>
          </a:bodyPr>
          <a:lstStyle>
            <a:lvl1pPr algn="l">
              <a:lnSpc>
                <a:spcPct val="80000"/>
              </a:lnSpc>
              <a:defRPr sz="4400" b="1" i="0" cap="all" baseline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 BIG QUOTE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 anchor="ctr" anchorCtr="0"/>
          <a:lstStyle>
            <a:lvl1pPr marL="0" indent="0">
              <a:buNone/>
              <a:defRPr b="0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791467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362075"/>
            <a:ext cx="8655683" cy="328678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44230" y="4786642"/>
            <a:ext cx="8655930" cy="6032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44229" y="4176284"/>
            <a:ext cx="8655929" cy="472573"/>
          </a:xfrm>
          <a:prstGeom prst="rect">
            <a:avLst/>
          </a:prstGeom>
          <a:solidFill>
            <a:srgbClr val="144686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52792442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6" y="1362076"/>
            <a:ext cx="5823302" cy="355015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6227704" y="1362075"/>
            <a:ext cx="2672455" cy="4022725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244229" y="4912227"/>
            <a:ext cx="5823549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386331926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accent1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6" y="1362076"/>
            <a:ext cx="5823302" cy="355015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6227704" y="1362075"/>
            <a:ext cx="2672455" cy="603250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5"/>
          <p:cNvSpPr/>
          <p:nvPr userDrawn="1"/>
        </p:nvSpPr>
        <p:spPr>
          <a:xfrm>
            <a:off x="244229" y="4912227"/>
            <a:ext cx="5823549" cy="472573"/>
          </a:xfrm>
          <a:prstGeom prst="rect">
            <a:avLst/>
          </a:prstGeom>
          <a:solidFill>
            <a:srgbClr val="14468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7"/>
          </p:nvPr>
        </p:nvSpPr>
        <p:spPr>
          <a:xfrm>
            <a:off x="6227704" y="1965325"/>
            <a:ext cx="2672455" cy="3419475"/>
          </a:xfrm>
        </p:spPr>
        <p:txBody>
          <a:bodyPr>
            <a:normAutofit/>
          </a:bodyPr>
          <a:lstStyle>
            <a:lvl1pPr marL="0" indent="0">
              <a:buClr>
                <a:schemeClr val="accent3"/>
              </a:buClr>
              <a:buNone/>
              <a:defRPr sz="1400" b="0" i="0">
                <a:latin typeface="Arial"/>
                <a:cs typeface="Arial"/>
              </a:defRPr>
            </a:lvl1pPr>
            <a:lvl2pPr>
              <a:buClr>
                <a:schemeClr val="accent3"/>
              </a:buClr>
              <a:defRPr sz="1400" b="0" i="1">
                <a:latin typeface="Arial"/>
                <a:cs typeface="Arial"/>
              </a:defRPr>
            </a:lvl2pPr>
            <a:lvl3pPr>
              <a:buClr>
                <a:schemeClr val="accent3"/>
              </a:buClr>
              <a:defRPr sz="1200" b="0" i="0">
                <a:latin typeface="Arial"/>
                <a:cs typeface="Arial"/>
              </a:defRPr>
            </a:lvl3pPr>
            <a:lvl4pPr>
              <a:buClr>
                <a:schemeClr val="accent3"/>
              </a:buClr>
              <a:defRPr sz="1200" b="0" i="1">
                <a:latin typeface="Arial"/>
                <a:cs typeface="Arial"/>
              </a:defRPr>
            </a:lvl4pPr>
            <a:lvl5pPr>
              <a:buClr>
                <a:schemeClr val="accent3"/>
              </a:buClr>
              <a:defRPr sz="1100" b="0" i="0"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74045336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chemeClr val="tx2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362075"/>
            <a:ext cx="8655683" cy="4022725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44229" y="4912227"/>
            <a:ext cx="8655929" cy="472573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17256510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44229" y="4912227"/>
            <a:ext cx="8655929" cy="472573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841963"/>
            <a:ext cx="8655683" cy="3070264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244230" y="1238713"/>
            <a:ext cx="8655930" cy="603250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1600" b="0" i="0">
                <a:solidFill>
                  <a:srgbClr val="7F7F7F"/>
                </a:solidFill>
                <a:latin typeface="Verdana"/>
                <a:cs typeface="Verdan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9" name="Picture 8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92260682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238020"/>
            <a:ext cx="8655929" cy="990600"/>
          </a:xfrm>
        </p:spPr>
        <p:txBody>
          <a:bodyPr anchor="b" anchorCtr="0">
            <a:normAutofit/>
          </a:bodyPr>
          <a:lstStyle>
            <a:lvl1pPr algn="l">
              <a:lnSpc>
                <a:spcPct val="80000"/>
              </a:lnSpc>
              <a:defRPr sz="2800" b="1" i="0">
                <a:solidFill>
                  <a:srgbClr val="1F497D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244475" y="1362075"/>
            <a:ext cx="8655683" cy="3286782"/>
          </a:xfrm>
        </p:spPr>
        <p:txBody>
          <a:bodyPr/>
          <a:lstStyle/>
          <a:p>
            <a:r>
              <a:rPr lang="en-US"/>
              <a:t>Drag picture to placeholder or click icon to add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244230" y="4786642"/>
            <a:ext cx="8655930" cy="60325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600" b="1" i="0">
                <a:solidFill>
                  <a:srgbClr val="7F7F7F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244229" y="4176284"/>
            <a:ext cx="8655929" cy="472573"/>
          </a:xfrm>
          <a:prstGeom prst="rect">
            <a:avLst/>
          </a:prstGeom>
          <a:solidFill>
            <a:srgbClr val="FC3F2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SCOlogoSM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693" y="5653712"/>
            <a:ext cx="446472" cy="167427"/>
          </a:xfrm>
          <a:prstGeom prst="rect">
            <a:avLst/>
          </a:prstGeom>
        </p:spPr>
      </p:pic>
      <p:sp>
        <p:nvSpPr>
          <p:cNvPr id="7" name="TextBox 6"/>
          <p:cNvSpPr txBox="1"/>
          <p:nvPr userDrawn="1"/>
        </p:nvSpPr>
        <p:spPr>
          <a:xfrm>
            <a:off x="8118228" y="5605362"/>
            <a:ext cx="3585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060AF56F-9718-9645-943F-662032B3D513}" type="slidenum">
              <a:rPr lang="en-US" sz="10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‹#›</a:t>
            </a:fld>
            <a:endParaRPr lang="en-US" sz="10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52241291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803" y="2430501"/>
            <a:ext cx="4330394" cy="108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806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48" y="1742046"/>
            <a:ext cx="8515655" cy="212891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rgbClr val="12904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SCOlogoW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02" y="2548280"/>
            <a:ext cx="4330395" cy="8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6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48" y="1742046"/>
            <a:ext cx="8515655" cy="212891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SCOlogoW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02" y="2548280"/>
            <a:ext cx="4330395" cy="8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46399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SCOlogo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5348" y="1742046"/>
            <a:ext cx="8515655" cy="2128913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157480" y="147590"/>
            <a:ext cx="8829040" cy="56484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SCOlogoW.pdf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802" y="2548280"/>
            <a:ext cx="4330395" cy="81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48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4.xml"/><Relationship Id="rId18" Type="http://schemas.openxmlformats.org/officeDocument/2006/relationships/slideLayout" Target="../slideLayouts/slideLayout69.xml"/><Relationship Id="rId26" Type="http://schemas.openxmlformats.org/officeDocument/2006/relationships/slideLayout" Target="../slideLayouts/slideLayout77.xml"/><Relationship Id="rId39" Type="http://schemas.openxmlformats.org/officeDocument/2006/relationships/slideLayout" Target="../slideLayouts/slideLayout90.xml"/><Relationship Id="rId3" Type="http://schemas.openxmlformats.org/officeDocument/2006/relationships/slideLayout" Target="../slideLayouts/slideLayout54.xml"/><Relationship Id="rId21" Type="http://schemas.openxmlformats.org/officeDocument/2006/relationships/slideLayout" Target="../slideLayouts/slideLayout72.xml"/><Relationship Id="rId34" Type="http://schemas.openxmlformats.org/officeDocument/2006/relationships/slideLayout" Target="../slideLayouts/slideLayout85.xml"/><Relationship Id="rId42" Type="http://schemas.openxmlformats.org/officeDocument/2006/relationships/slideLayout" Target="../slideLayouts/slideLayout93.xml"/><Relationship Id="rId47" Type="http://schemas.openxmlformats.org/officeDocument/2006/relationships/slideLayout" Target="../slideLayouts/slideLayout98.xml"/><Relationship Id="rId50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5" Type="http://schemas.openxmlformats.org/officeDocument/2006/relationships/slideLayout" Target="../slideLayouts/slideLayout76.xml"/><Relationship Id="rId33" Type="http://schemas.openxmlformats.org/officeDocument/2006/relationships/slideLayout" Target="../slideLayouts/slideLayout84.xml"/><Relationship Id="rId38" Type="http://schemas.openxmlformats.org/officeDocument/2006/relationships/slideLayout" Target="../slideLayouts/slideLayout89.xml"/><Relationship Id="rId46" Type="http://schemas.openxmlformats.org/officeDocument/2006/relationships/slideLayout" Target="../slideLayouts/slideLayout97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71.xml"/><Relationship Id="rId29" Type="http://schemas.openxmlformats.org/officeDocument/2006/relationships/slideLayout" Target="../slideLayouts/slideLayout80.xml"/><Relationship Id="rId41" Type="http://schemas.openxmlformats.org/officeDocument/2006/relationships/slideLayout" Target="../slideLayouts/slideLayout92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24" Type="http://schemas.openxmlformats.org/officeDocument/2006/relationships/slideLayout" Target="../slideLayouts/slideLayout75.xml"/><Relationship Id="rId32" Type="http://schemas.openxmlformats.org/officeDocument/2006/relationships/slideLayout" Target="../slideLayouts/slideLayout83.xml"/><Relationship Id="rId37" Type="http://schemas.openxmlformats.org/officeDocument/2006/relationships/slideLayout" Target="../slideLayouts/slideLayout88.xml"/><Relationship Id="rId40" Type="http://schemas.openxmlformats.org/officeDocument/2006/relationships/slideLayout" Target="../slideLayouts/slideLayout91.xml"/><Relationship Id="rId45" Type="http://schemas.openxmlformats.org/officeDocument/2006/relationships/slideLayout" Target="../slideLayouts/slideLayout96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74.xml"/><Relationship Id="rId28" Type="http://schemas.openxmlformats.org/officeDocument/2006/relationships/slideLayout" Target="../slideLayouts/slideLayout79.xml"/><Relationship Id="rId36" Type="http://schemas.openxmlformats.org/officeDocument/2006/relationships/slideLayout" Target="../slideLayouts/slideLayout87.xml"/><Relationship Id="rId49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70.xml"/><Relationship Id="rId31" Type="http://schemas.openxmlformats.org/officeDocument/2006/relationships/slideLayout" Target="../slideLayouts/slideLayout82.xml"/><Relationship Id="rId44" Type="http://schemas.openxmlformats.org/officeDocument/2006/relationships/slideLayout" Target="../slideLayouts/slideLayout95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Relationship Id="rId22" Type="http://schemas.openxmlformats.org/officeDocument/2006/relationships/slideLayout" Target="../slideLayouts/slideLayout73.xml"/><Relationship Id="rId27" Type="http://schemas.openxmlformats.org/officeDocument/2006/relationships/slideLayout" Target="../slideLayouts/slideLayout78.xml"/><Relationship Id="rId30" Type="http://schemas.openxmlformats.org/officeDocument/2006/relationships/slideLayout" Target="../slideLayouts/slideLayout81.xml"/><Relationship Id="rId35" Type="http://schemas.openxmlformats.org/officeDocument/2006/relationships/slideLayout" Target="../slideLayouts/slideLayout86.xml"/><Relationship Id="rId43" Type="http://schemas.openxmlformats.org/officeDocument/2006/relationships/slideLayout" Target="../slideLayouts/slideLayout94.xml"/><Relationship Id="rId48" Type="http://schemas.openxmlformats.org/officeDocument/2006/relationships/slideLayout" Target="../slideLayouts/slideLayout99.xml"/><Relationship Id="rId8" Type="http://schemas.openxmlformats.org/officeDocument/2006/relationships/slideLayout" Target="../slideLayouts/slideLayout59.xml"/><Relationship Id="rId5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4.xml"/><Relationship Id="rId18" Type="http://schemas.openxmlformats.org/officeDocument/2006/relationships/slideLayout" Target="../slideLayouts/slideLayout119.xml"/><Relationship Id="rId26" Type="http://schemas.openxmlformats.org/officeDocument/2006/relationships/slideLayout" Target="../slideLayouts/slideLayout127.xml"/><Relationship Id="rId39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122.xml"/><Relationship Id="rId34" Type="http://schemas.openxmlformats.org/officeDocument/2006/relationships/slideLayout" Target="../slideLayouts/slideLayout135.xml"/><Relationship Id="rId42" Type="http://schemas.openxmlformats.org/officeDocument/2006/relationships/slideLayout" Target="../slideLayouts/slideLayout143.xml"/><Relationship Id="rId47" Type="http://schemas.openxmlformats.org/officeDocument/2006/relationships/slideLayout" Target="../slideLayouts/slideLayout148.xml"/><Relationship Id="rId50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17" Type="http://schemas.openxmlformats.org/officeDocument/2006/relationships/slideLayout" Target="../slideLayouts/slideLayout118.xml"/><Relationship Id="rId25" Type="http://schemas.openxmlformats.org/officeDocument/2006/relationships/slideLayout" Target="../slideLayouts/slideLayout126.xml"/><Relationship Id="rId33" Type="http://schemas.openxmlformats.org/officeDocument/2006/relationships/slideLayout" Target="../slideLayouts/slideLayout134.xml"/><Relationship Id="rId38" Type="http://schemas.openxmlformats.org/officeDocument/2006/relationships/slideLayout" Target="../slideLayouts/slideLayout139.xml"/><Relationship Id="rId46" Type="http://schemas.openxmlformats.org/officeDocument/2006/relationships/slideLayout" Target="../slideLayouts/slideLayout147.xml"/><Relationship Id="rId2" Type="http://schemas.openxmlformats.org/officeDocument/2006/relationships/slideLayout" Target="../slideLayouts/slideLayout103.xml"/><Relationship Id="rId16" Type="http://schemas.openxmlformats.org/officeDocument/2006/relationships/slideLayout" Target="../slideLayouts/slideLayout117.xml"/><Relationship Id="rId20" Type="http://schemas.openxmlformats.org/officeDocument/2006/relationships/slideLayout" Target="../slideLayouts/slideLayout121.xml"/><Relationship Id="rId29" Type="http://schemas.openxmlformats.org/officeDocument/2006/relationships/slideLayout" Target="../slideLayouts/slideLayout130.xml"/><Relationship Id="rId41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24" Type="http://schemas.openxmlformats.org/officeDocument/2006/relationships/slideLayout" Target="../slideLayouts/slideLayout125.xml"/><Relationship Id="rId32" Type="http://schemas.openxmlformats.org/officeDocument/2006/relationships/slideLayout" Target="../slideLayouts/slideLayout133.xml"/><Relationship Id="rId37" Type="http://schemas.openxmlformats.org/officeDocument/2006/relationships/slideLayout" Target="../slideLayouts/slideLayout138.xml"/><Relationship Id="rId40" Type="http://schemas.openxmlformats.org/officeDocument/2006/relationships/slideLayout" Target="../slideLayouts/slideLayout141.xml"/><Relationship Id="rId45" Type="http://schemas.openxmlformats.org/officeDocument/2006/relationships/slideLayout" Target="../slideLayouts/slideLayout146.xml"/><Relationship Id="rId5" Type="http://schemas.openxmlformats.org/officeDocument/2006/relationships/slideLayout" Target="../slideLayouts/slideLayout106.xml"/><Relationship Id="rId15" Type="http://schemas.openxmlformats.org/officeDocument/2006/relationships/slideLayout" Target="../slideLayouts/slideLayout116.xml"/><Relationship Id="rId23" Type="http://schemas.openxmlformats.org/officeDocument/2006/relationships/slideLayout" Target="../slideLayouts/slideLayout124.xml"/><Relationship Id="rId28" Type="http://schemas.openxmlformats.org/officeDocument/2006/relationships/slideLayout" Target="../slideLayouts/slideLayout129.xml"/><Relationship Id="rId36" Type="http://schemas.openxmlformats.org/officeDocument/2006/relationships/slideLayout" Target="../slideLayouts/slideLayout137.xml"/><Relationship Id="rId49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0.xml"/><Relationship Id="rId31" Type="http://schemas.openxmlformats.org/officeDocument/2006/relationships/slideLayout" Target="../slideLayouts/slideLayout132.xml"/><Relationship Id="rId44" Type="http://schemas.openxmlformats.org/officeDocument/2006/relationships/slideLayout" Target="../slideLayouts/slideLayout145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Relationship Id="rId14" Type="http://schemas.openxmlformats.org/officeDocument/2006/relationships/slideLayout" Target="../slideLayouts/slideLayout115.xml"/><Relationship Id="rId22" Type="http://schemas.openxmlformats.org/officeDocument/2006/relationships/slideLayout" Target="../slideLayouts/slideLayout123.xml"/><Relationship Id="rId27" Type="http://schemas.openxmlformats.org/officeDocument/2006/relationships/slideLayout" Target="../slideLayouts/slideLayout128.xml"/><Relationship Id="rId30" Type="http://schemas.openxmlformats.org/officeDocument/2006/relationships/slideLayout" Target="../slideLayouts/slideLayout131.xml"/><Relationship Id="rId35" Type="http://schemas.openxmlformats.org/officeDocument/2006/relationships/slideLayout" Target="../slideLayouts/slideLayout136.xml"/><Relationship Id="rId43" Type="http://schemas.openxmlformats.org/officeDocument/2006/relationships/slideLayout" Target="../slideLayouts/slideLayout144.xml"/><Relationship Id="rId48" Type="http://schemas.openxmlformats.org/officeDocument/2006/relationships/slideLayout" Target="../slideLayouts/slideLayout149.xml"/><Relationship Id="rId8" Type="http://schemas.openxmlformats.org/officeDocument/2006/relationships/slideLayout" Target="../slideLayouts/slideLayout109.xml"/><Relationship Id="rId5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4228" y="238020"/>
            <a:ext cx="8442572" cy="990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228" y="1386841"/>
            <a:ext cx="8442572" cy="3922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6858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649" r:id="rId2"/>
    <p:sldLayoutId id="2147483707" r:id="rId3"/>
    <p:sldLayoutId id="2147483706" r:id="rId4"/>
    <p:sldLayoutId id="2147483651" r:id="rId5"/>
    <p:sldLayoutId id="2147483705" r:id="rId6"/>
    <p:sldLayoutId id="2147483678" r:id="rId7"/>
    <p:sldLayoutId id="2147483708" r:id="rId8"/>
    <p:sldLayoutId id="2147483698" r:id="rId9"/>
    <p:sldLayoutId id="2147483699" r:id="rId10"/>
    <p:sldLayoutId id="2147483700" r:id="rId11"/>
    <p:sldLayoutId id="2147483701" r:id="rId12"/>
    <p:sldLayoutId id="2147483660" r:id="rId13"/>
    <p:sldLayoutId id="2147483662" r:id="rId14"/>
    <p:sldLayoutId id="2147483650" r:id="rId15"/>
    <p:sldLayoutId id="2147483661" r:id="rId16"/>
    <p:sldLayoutId id="2147483665" r:id="rId17"/>
    <p:sldLayoutId id="2147483666" r:id="rId18"/>
    <p:sldLayoutId id="2147483679" r:id="rId19"/>
    <p:sldLayoutId id="2147483680" r:id="rId20"/>
    <p:sldLayoutId id="2147483667" r:id="rId21"/>
    <p:sldLayoutId id="2147483668" r:id="rId22"/>
    <p:sldLayoutId id="2147483670" r:id="rId23"/>
    <p:sldLayoutId id="2147483671" r:id="rId24"/>
    <p:sldLayoutId id="2147483710" r:id="rId25"/>
    <p:sldLayoutId id="2147483711" r:id="rId26"/>
    <p:sldLayoutId id="2147483681" r:id="rId27"/>
    <p:sldLayoutId id="2147483683" r:id="rId28"/>
    <p:sldLayoutId id="2147483684" r:id="rId29"/>
    <p:sldLayoutId id="2147483685" r:id="rId30"/>
    <p:sldLayoutId id="2147483687" r:id="rId31"/>
    <p:sldLayoutId id="2147483688" r:id="rId32"/>
    <p:sldLayoutId id="2147483686" r:id="rId33"/>
    <p:sldLayoutId id="2147483663" r:id="rId34"/>
    <p:sldLayoutId id="2147483672" r:id="rId35"/>
    <p:sldLayoutId id="2147483673" r:id="rId36"/>
    <p:sldLayoutId id="2147483694" r:id="rId37"/>
    <p:sldLayoutId id="2147483654" r:id="rId38"/>
    <p:sldLayoutId id="2147483695" r:id="rId39"/>
    <p:sldLayoutId id="2147483693" r:id="rId40"/>
    <p:sldLayoutId id="2147483692" r:id="rId41"/>
    <p:sldLayoutId id="2147483702" r:id="rId42"/>
    <p:sldLayoutId id="2147483703" r:id="rId43"/>
    <p:sldLayoutId id="2147483704" r:id="rId44"/>
    <p:sldLayoutId id="2147483676" r:id="rId45"/>
    <p:sldLayoutId id="2147483677" r:id="rId46"/>
    <p:sldLayoutId id="2147483696" r:id="rId47"/>
    <p:sldLayoutId id="2147483697" r:id="rId48"/>
    <p:sldLayoutId id="2147483712" r:id="rId49"/>
    <p:sldLayoutId id="2147483715" r:id="rId50"/>
    <p:sldLayoutId id="2147483819" r:id="rId51"/>
  </p:sldLayoutIdLst>
  <p:hf sldNum="0"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3200" b="1" i="0" kern="1200">
          <a:solidFill>
            <a:srgbClr val="129045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400" b="0" i="0" kern="1200">
          <a:solidFill>
            <a:srgbClr val="595959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–"/>
        <a:defRPr sz="1400" b="0" i="1" kern="1200">
          <a:solidFill>
            <a:srgbClr val="595959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200" b="0" i="0" kern="1200">
          <a:solidFill>
            <a:srgbClr val="595959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–"/>
        <a:defRPr sz="1200" b="0" i="1" kern="1200">
          <a:solidFill>
            <a:srgbClr val="595959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»"/>
        <a:defRPr sz="1100" b="0" i="0" kern="1200">
          <a:solidFill>
            <a:srgbClr val="595959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4228" y="238020"/>
            <a:ext cx="8442572" cy="990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228" y="1386841"/>
            <a:ext cx="8442572" cy="3922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4228" y="5544140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C059792-0C0A-544E-AEA4-08C3A08A9393}" type="datetime1">
              <a:rPr lang="en-US" sz="12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3/14/2019</a:t>
            </a:fld>
            <a:endParaRPr lang="en-US" sz="12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254949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  <p:sldLayoutId id="2147483740" r:id="rId24"/>
    <p:sldLayoutId id="2147483741" r:id="rId25"/>
    <p:sldLayoutId id="2147483742" r:id="rId26"/>
    <p:sldLayoutId id="2147483743" r:id="rId27"/>
    <p:sldLayoutId id="2147483744" r:id="rId28"/>
    <p:sldLayoutId id="2147483745" r:id="rId29"/>
    <p:sldLayoutId id="2147483746" r:id="rId30"/>
    <p:sldLayoutId id="2147483747" r:id="rId31"/>
    <p:sldLayoutId id="2147483748" r:id="rId32"/>
    <p:sldLayoutId id="2147483749" r:id="rId33"/>
    <p:sldLayoutId id="2147483750" r:id="rId34"/>
    <p:sldLayoutId id="2147483751" r:id="rId35"/>
    <p:sldLayoutId id="2147483752" r:id="rId36"/>
    <p:sldLayoutId id="2147483753" r:id="rId37"/>
    <p:sldLayoutId id="2147483754" r:id="rId38"/>
    <p:sldLayoutId id="2147483755" r:id="rId39"/>
    <p:sldLayoutId id="2147483756" r:id="rId40"/>
    <p:sldLayoutId id="2147483757" r:id="rId41"/>
    <p:sldLayoutId id="2147483758" r:id="rId42"/>
    <p:sldLayoutId id="2147483759" r:id="rId43"/>
    <p:sldLayoutId id="2147483760" r:id="rId44"/>
    <p:sldLayoutId id="2147483761" r:id="rId45"/>
    <p:sldLayoutId id="2147483762" r:id="rId46"/>
    <p:sldLayoutId id="2147483763" r:id="rId47"/>
    <p:sldLayoutId id="2147483764" r:id="rId48"/>
    <p:sldLayoutId id="2147483765" r:id="rId49"/>
    <p:sldLayoutId id="2147483767" r:id="rId50"/>
  </p:sldLayoutIdLst>
  <p:hf sldNum="0"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3200" b="1" i="0" kern="1200">
          <a:solidFill>
            <a:srgbClr val="129045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400" b="0" i="0" kern="1200">
          <a:solidFill>
            <a:srgbClr val="595959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–"/>
        <a:defRPr sz="1400" b="0" i="1" kern="1200">
          <a:solidFill>
            <a:srgbClr val="595959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200" b="0" i="0" kern="1200">
          <a:solidFill>
            <a:srgbClr val="595959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–"/>
        <a:defRPr sz="1200" b="0" i="1" kern="1200">
          <a:solidFill>
            <a:srgbClr val="595959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»"/>
        <a:defRPr sz="1100" b="0" i="0" kern="1200">
          <a:solidFill>
            <a:srgbClr val="595959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4228" y="238020"/>
            <a:ext cx="8442572" cy="990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228" y="1386841"/>
            <a:ext cx="8442572" cy="3922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44228" y="5544140"/>
            <a:ext cx="6976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C059792-0C0A-544E-AEA4-08C3A08A9393}" type="datetime1">
              <a:rPr lang="en-US" sz="1200" b="0" i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Gotham-Book"/>
                <a:cs typeface="Gotham-Book"/>
              </a:rPr>
              <a:t>3/14/2019</a:t>
            </a:fld>
            <a:endParaRPr lang="en-US" sz="1200" b="0" i="0" dirty="0">
              <a:solidFill>
                <a:schemeClr val="accent6">
                  <a:lumMod val="60000"/>
                  <a:lumOff val="40000"/>
                </a:schemeClr>
              </a:solidFill>
              <a:latin typeface="Gotham-Book"/>
              <a:cs typeface="Gotham-Book"/>
            </a:endParaRPr>
          </a:p>
        </p:txBody>
      </p:sp>
    </p:spTree>
    <p:extLst>
      <p:ext uri="{BB962C8B-B14F-4D97-AF65-F5344CB8AC3E}">
        <p14:creationId xmlns:p14="http://schemas.microsoft.com/office/powerpoint/2010/main" val="1281258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7" r:id="rId19"/>
    <p:sldLayoutId id="2147483788" r:id="rId20"/>
    <p:sldLayoutId id="2147483789" r:id="rId21"/>
    <p:sldLayoutId id="2147483790" r:id="rId22"/>
    <p:sldLayoutId id="2147483791" r:id="rId23"/>
    <p:sldLayoutId id="2147483792" r:id="rId24"/>
    <p:sldLayoutId id="2147483793" r:id="rId25"/>
    <p:sldLayoutId id="2147483794" r:id="rId26"/>
    <p:sldLayoutId id="2147483795" r:id="rId27"/>
    <p:sldLayoutId id="2147483796" r:id="rId28"/>
    <p:sldLayoutId id="2147483797" r:id="rId29"/>
    <p:sldLayoutId id="2147483798" r:id="rId30"/>
    <p:sldLayoutId id="2147483799" r:id="rId31"/>
    <p:sldLayoutId id="2147483800" r:id="rId32"/>
    <p:sldLayoutId id="2147483801" r:id="rId33"/>
    <p:sldLayoutId id="2147483802" r:id="rId34"/>
    <p:sldLayoutId id="2147483803" r:id="rId35"/>
    <p:sldLayoutId id="2147483804" r:id="rId36"/>
    <p:sldLayoutId id="2147483805" r:id="rId37"/>
    <p:sldLayoutId id="2147483806" r:id="rId38"/>
    <p:sldLayoutId id="2147483807" r:id="rId39"/>
    <p:sldLayoutId id="2147483808" r:id="rId40"/>
    <p:sldLayoutId id="2147483809" r:id="rId41"/>
    <p:sldLayoutId id="2147483810" r:id="rId42"/>
    <p:sldLayoutId id="2147483811" r:id="rId43"/>
    <p:sldLayoutId id="2147483812" r:id="rId44"/>
    <p:sldLayoutId id="2147483813" r:id="rId45"/>
    <p:sldLayoutId id="2147483814" r:id="rId46"/>
    <p:sldLayoutId id="2147483815" r:id="rId47"/>
    <p:sldLayoutId id="2147483816" r:id="rId48"/>
    <p:sldLayoutId id="2147483817" r:id="rId49"/>
    <p:sldLayoutId id="2147483818" r:id="rId50"/>
  </p:sldLayoutIdLst>
  <p:hf sldNum="0" hdr="0" ftr="0"/>
  <p:txStyles>
    <p:titleStyle>
      <a:lvl1pPr algn="l" defTabSz="457200" rtl="0" eaLnBrk="1" latinLnBrk="0" hangingPunct="1">
        <a:lnSpc>
          <a:spcPct val="80000"/>
        </a:lnSpc>
        <a:spcBef>
          <a:spcPct val="0"/>
        </a:spcBef>
        <a:buNone/>
        <a:defRPr sz="3200" b="1" i="0" kern="1200">
          <a:solidFill>
            <a:srgbClr val="129045"/>
          </a:solidFill>
          <a:latin typeface="Verdana"/>
          <a:ea typeface="+mj-ea"/>
          <a:cs typeface="Verdan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400" b="0" i="0" kern="1200">
          <a:solidFill>
            <a:srgbClr val="595959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–"/>
        <a:defRPr sz="1400" b="0" i="1" kern="1200">
          <a:solidFill>
            <a:srgbClr val="595959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•"/>
        <a:defRPr sz="1200" b="0" i="0" kern="1200">
          <a:solidFill>
            <a:srgbClr val="595959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–"/>
        <a:defRPr sz="1200" b="0" i="1" kern="1200">
          <a:solidFill>
            <a:srgbClr val="595959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3"/>
        </a:buClr>
        <a:buFont typeface="Arial"/>
        <a:buChar char="»"/>
        <a:defRPr sz="1100" b="0" i="0" kern="1200">
          <a:solidFill>
            <a:srgbClr val="595959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5.gi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9.gi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opbox.com/s/i5k1rxuc5q08q3n/BELKIN%20-%20Treatment%2010_Large%20(0.10).mp4?dl=0" TargetMode="External"/><Relationship Id="rId2" Type="http://schemas.openxmlformats.org/officeDocument/2006/relationships/hyperlink" Target="https://www.belkin-laser.com/" TargetMode="External"/><Relationship Id="rId1" Type="http://schemas.openxmlformats.org/officeDocument/2006/relationships/slideLayout" Target="../slideLayouts/slideLayout10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SCGV1tNBoeU" TargetMode="External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102361"/>
            <a:ext cx="8655929" cy="1180465"/>
          </a:xfrm>
        </p:spPr>
        <p:txBody>
          <a:bodyPr/>
          <a:lstStyle/>
          <a:p>
            <a:pPr algn="ctr"/>
            <a:r>
              <a:rPr lang="en-US" i="1" dirty="0"/>
              <a:t>Evolution vs. Inertia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608FF11-DB74-1C49-8A3D-59B9EBCDA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1395516"/>
            <a:ext cx="9144000" cy="650081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Moderator:</a:t>
            </a:r>
            <a:r>
              <a:rPr lang="en-US" dirty="0"/>
              <a:t> 	John G Flanagan, Dean, School of Optometry &amp; </a:t>
            </a:r>
          </a:p>
          <a:p>
            <a:r>
              <a:rPr lang="en-US" dirty="0"/>
              <a:t>				Vision Science Program, University of California, Berkeley</a:t>
            </a:r>
          </a:p>
        </p:txBody>
      </p:sp>
    </p:spTree>
    <p:extLst>
      <p:ext uri="{BB962C8B-B14F-4D97-AF65-F5344CB8AC3E}">
        <p14:creationId xmlns:p14="http://schemas.microsoft.com/office/powerpoint/2010/main" val="3426013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4230" y="1596789"/>
            <a:ext cx="8655928" cy="1610435"/>
          </a:xfrm>
        </p:spPr>
        <p:txBody>
          <a:bodyPr/>
          <a:lstStyle/>
          <a:p>
            <a:r>
              <a:rPr lang="en-US" dirty="0"/>
              <a:t>Disruptive Technology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44230" y="3466531"/>
            <a:ext cx="8655928" cy="1044939"/>
          </a:xfrm>
        </p:spPr>
        <p:txBody>
          <a:bodyPr>
            <a:normAutofit/>
          </a:bodyPr>
          <a:lstStyle/>
          <a:p>
            <a:r>
              <a:rPr lang="en-US" dirty="0"/>
              <a:t>Technology that displaces an established technology and shakes up the industry or a ground-breaking product that creates a completely new industry. </a:t>
            </a:r>
          </a:p>
        </p:txBody>
      </p:sp>
    </p:spTree>
    <p:extLst>
      <p:ext uri="{BB962C8B-B14F-4D97-AF65-F5344CB8AC3E}">
        <p14:creationId xmlns:p14="http://schemas.microsoft.com/office/powerpoint/2010/main" val="1374619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44230" y="1596789"/>
            <a:ext cx="8655928" cy="1610435"/>
          </a:xfrm>
        </p:spPr>
        <p:txBody>
          <a:bodyPr/>
          <a:lstStyle/>
          <a:p>
            <a:r>
              <a:rPr lang="en-US" strike="sngStrike" dirty="0"/>
              <a:t>Disruptive Technology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44230" y="3466531"/>
            <a:ext cx="8655928" cy="1044939"/>
          </a:xfrm>
        </p:spPr>
        <p:txBody>
          <a:bodyPr>
            <a:normAutofit/>
          </a:bodyPr>
          <a:lstStyle/>
          <a:p>
            <a:r>
              <a:rPr lang="en-US" sz="4400" dirty="0"/>
              <a:t>INNOVATION ADAPTATION</a:t>
            </a:r>
          </a:p>
        </p:txBody>
      </p:sp>
    </p:spTree>
    <p:extLst>
      <p:ext uri="{BB962C8B-B14F-4D97-AF65-F5344CB8AC3E}">
        <p14:creationId xmlns:p14="http://schemas.microsoft.com/office/powerpoint/2010/main" val="14070856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6407526-4FB4-EE44-A111-29CEFC219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+mj-lt"/>
              </a:rPr>
              <a:t>THE EXISTING MODEL OF HIGHER ED HAS YET TO ADAPT TO THE SEISMIC SHIFTS RATTLING THE </a:t>
            </a:r>
            <a:r>
              <a:rPr lang="en-US" dirty="0" err="1">
                <a:latin typeface="+mj-lt"/>
              </a:rPr>
              <a:t>FoUNDATION</a:t>
            </a:r>
            <a:r>
              <a:rPr lang="en-US" dirty="0">
                <a:latin typeface="+mj-lt"/>
              </a:rPr>
              <a:t> OF THE GLOBAL ECONOMY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r>
              <a:rPr lang="en-US" sz="1400" dirty="0">
                <a:latin typeface="+mj-lt"/>
              </a:rPr>
              <a:t>Aoun</a:t>
            </a:r>
            <a:endParaRPr lang="en-US" dirty="0">
              <a:latin typeface="+mj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8A7E21CD-0D09-B24E-883C-CCA2C6246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645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84A103B-B97B-EA47-B100-908A3D6443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72499A89-6F17-2248-AA6D-34C2BFD3DF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6CE8CC9-4E1C-8B46-BF45-021BAED58E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8600" y="-372386"/>
            <a:ext cx="9672638" cy="6608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4728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44228" y="1271682"/>
            <a:ext cx="4211609" cy="425249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Increasing # of Optometry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Flat Applicant Pool (Current)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Reduction in College Age Population and Overall Graduates (Predicted)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Increasing Student Needs/Demands (Ongoing)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Low Awareness of Optometry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Optometric Education Realities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andra\AppData\Local\Microsoft\Windows\INetCache\IE\09FWFKTH\GameWorks-VR[1]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 b="18358"/>
          <a:stretch/>
        </p:blipFill>
        <p:spPr bwMode="auto">
          <a:xfrm>
            <a:off x="4664829" y="1451837"/>
            <a:ext cx="4026090" cy="419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8736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4086" y="1618816"/>
            <a:ext cx="4827305" cy="4252491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An optometrists career will be dependent on ability to use and understanding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Will require a lifetime of learning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Risk of clinging to what has worked in the past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Budget Priorities (replace facilities)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000" b="1" dirty="0"/>
              <a:t>Needs of employer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sz="2000" b="1" dirty="0"/>
              <a:t>Technology and delivery method</a:t>
            </a:r>
          </a:p>
          <a:p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Optometric Education Realities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Sandra\AppData\Local\Microsoft\Windows\INetCache\IE\09FWFKTH\GameWorks-VR[1].jpg"/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7" b="18358"/>
          <a:stretch/>
        </p:blipFill>
        <p:spPr bwMode="auto">
          <a:xfrm>
            <a:off x="4664829" y="1451837"/>
            <a:ext cx="4026090" cy="4199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950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6407526-4FB4-EE44-A111-29CEFC21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452" y="2993466"/>
            <a:ext cx="8655928" cy="1180465"/>
          </a:xfrm>
        </p:spPr>
        <p:txBody>
          <a:bodyPr/>
          <a:lstStyle/>
          <a:p>
            <a:r>
              <a:rPr lang="en-US" sz="4000" dirty="0">
                <a:latin typeface="+mj-lt"/>
              </a:rPr>
              <a:t>Teach them to create and discover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8A7E21CD-0D09-B24E-883C-CCA2C6246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6985" y="1518594"/>
            <a:ext cx="8655928" cy="619546"/>
          </a:xfrm>
        </p:spPr>
        <p:txBody>
          <a:bodyPr>
            <a:noAutofit/>
          </a:bodyPr>
          <a:lstStyle/>
          <a:p>
            <a:pPr algn="ctr"/>
            <a:r>
              <a:rPr lang="en-US" sz="2400" dirty="0"/>
              <a:t>Pilots have learned to “Fly by and with instruments”. </a:t>
            </a:r>
          </a:p>
          <a:p>
            <a:pPr algn="ctr"/>
            <a:r>
              <a:rPr lang="en-US" sz="2400" dirty="0"/>
              <a:t>Optometrists need to do the same.</a:t>
            </a:r>
          </a:p>
          <a:p>
            <a:pPr algn="ctr"/>
            <a:r>
              <a:rPr lang="en-US" sz="1200" dirty="0"/>
              <a:t>J. Woodson -  BU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51956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Optometric Career Skill Development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Critical Thinking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Communication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Rationale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Data Analytics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/>
              <a:t>Interprofessional</a:t>
            </a:r>
            <a:r>
              <a:rPr lang="en-US" sz="2400" dirty="0"/>
              <a:t> Collaboration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Problem Solving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Discipline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Innovation Adaptation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Decision Support Technology </a:t>
            </a:r>
          </a:p>
        </p:txBody>
      </p:sp>
      <p:pic>
        <p:nvPicPr>
          <p:cNvPr id="4099" name="Picture 3" descr="C:\Users\Sandra\AppData\Local\Microsoft\Windows\INetCache\IE\2PW91FRO\futuristic_eye_by_mindsplit[1].jpg"/>
          <p:cNvPicPr>
            <a:picLocks noChangeAspect="1" noChangeArrowheads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673" y="1534159"/>
            <a:ext cx="3850484" cy="387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7355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6407526-4FB4-EE44-A111-29CEFC21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30" y="259251"/>
            <a:ext cx="8655928" cy="1180465"/>
          </a:xfrm>
        </p:spPr>
        <p:txBody>
          <a:bodyPr/>
          <a:lstStyle/>
          <a:p>
            <a:r>
              <a:rPr lang="en-US" sz="2800" dirty="0">
                <a:latin typeface="+mj-lt"/>
              </a:rPr>
              <a:t>What About Technology?  AI, VR, 3D Printing, Autorefraction, Ecommerce…..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8A7E21CD-0D09-B24E-883C-CCA2C6246D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4230" y="1565412"/>
            <a:ext cx="8655928" cy="619546"/>
          </a:xfrm>
        </p:spPr>
        <p:txBody>
          <a:bodyPr>
            <a:noAutofit/>
          </a:bodyPr>
          <a:lstStyle/>
          <a:p>
            <a:r>
              <a:rPr lang="en-US" sz="1800" dirty="0"/>
              <a:t>Q:  </a:t>
            </a:r>
            <a:r>
              <a:rPr lang="en-US" sz="1800" b="1" dirty="0"/>
              <a:t>Won’t that make jobs we do today redundant?</a:t>
            </a:r>
          </a:p>
          <a:p>
            <a:r>
              <a:rPr lang="en-US" sz="1800" dirty="0"/>
              <a:t>A:  </a:t>
            </a:r>
            <a:r>
              <a:rPr lang="en-US" sz="1800" b="1" dirty="0"/>
              <a:t>Let’s hope so!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Increasing exponential health care 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Linear response simply won’t cut 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Doing the jobs that we do today in the same way in which we do them will not allow us to meet the needs of the future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Can not afford to take a Luddite Approach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Must reduce variability in competence and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It’s what the patient/consumer wants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400" dirty="0"/>
          </a:p>
          <a:p>
            <a:r>
              <a:rPr lang="en-US" sz="1400" dirty="0"/>
              <a:t>I Davies / H Purcell</a:t>
            </a:r>
          </a:p>
        </p:txBody>
      </p:sp>
    </p:spTree>
    <p:extLst>
      <p:ext uri="{BB962C8B-B14F-4D97-AF65-F5344CB8AC3E}">
        <p14:creationId xmlns:p14="http://schemas.microsoft.com/office/powerpoint/2010/main" val="645310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372BFA-B15C-0543-AEFF-F2E0A2C72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39970" name="Picture 2">
            <a:extLst>
              <a:ext uri="{FF2B5EF4-FFF2-40B4-BE49-F238E27FC236}">
                <a16:creationId xmlns:a16="http://schemas.microsoft.com/office/drawing/2014/main" xmlns="" id="{4C6546CD-3327-CC48-BB78-0799ED1793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217" y="0"/>
            <a:ext cx="7924801" cy="5950480"/>
          </a:xfrm>
        </p:spPr>
      </p:pic>
    </p:spTree>
    <p:extLst>
      <p:ext uri="{BB962C8B-B14F-4D97-AF65-F5344CB8AC3E}">
        <p14:creationId xmlns:p14="http://schemas.microsoft.com/office/powerpoint/2010/main" val="2909865127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2467" y="1367818"/>
            <a:ext cx="5445304" cy="4252491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sz="2400" b="1" dirty="0"/>
              <a:t>Keynote Speaker:</a:t>
            </a:r>
          </a:p>
          <a:p>
            <a:endParaRPr lang="en-US" sz="2400" b="1" dirty="0"/>
          </a:p>
          <a:p>
            <a:r>
              <a:rPr lang="en-US" sz="2400" b="1" dirty="0"/>
              <a:t>Howard B. Purcell, OD, FAAO</a:t>
            </a:r>
          </a:p>
          <a:p>
            <a:r>
              <a:rPr lang="en-US" sz="2400" b="1" dirty="0"/>
              <a:t>President and CEO </a:t>
            </a:r>
          </a:p>
          <a:p>
            <a:r>
              <a:rPr lang="en-US" sz="2400" b="1" dirty="0"/>
              <a:t>New England College of Optometry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Evolution versus Inertia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5CB1877-558A-A746-958E-E22B82CB8D1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49" t="12791" r="349" b="13282"/>
          <a:stretch/>
        </p:blipFill>
        <p:spPr>
          <a:xfrm>
            <a:off x="5307280" y="1367818"/>
            <a:ext cx="3249467" cy="427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4061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44228" y="1088417"/>
            <a:ext cx="5173933" cy="4309650"/>
          </a:xfrm>
        </p:spPr>
        <p:txBody>
          <a:bodyPr>
            <a:normAutofit/>
          </a:bodyPr>
          <a:lstStyle/>
          <a:p>
            <a:endParaRPr lang="en-US" altLang="en-US" sz="3600" i="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altLang="en-US" sz="3600" i="0" dirty="0">
                <a:solidFill>
                  <a:schemeClr val="tx1"/>
                </a:solidFill>
              </a:rPr>
              <a:t> Virtual Reality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600" dirty="0">
                <a:solidFill>
                  <a:schemeClr val="tx1"/>
                </a:solidFill>
              </a:rPr>
              <a:t> Artificial Intelligence </a:t>
            </a:r>
            <a:endParaRPr lang="en-US" altLang="en-US" sz="3600" i="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altLang="en-US" sz="3600" dirty="0">
                <a:solidFill>
                  <a:schemeClr val="tx1"/>
                </a:solidFill>
              </a:rPr>
              <a:t> Telehealth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600" i="0" dirty="0">
                <a:solidFill>
                  <a:schemeClr val="tx1"/>
                </a:solidFill>
              </a:rPr>
              <a:t> 3D Printing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600" i="0" dirty="0">
                <a:solidFill>
                  <a:schemeClr val="tx1"/>
                </a:solidFill>
              </a:rPr>
              <a:t> E-Commerce</a:t>
            </a:r>
          </a:p>
          <a:p>
            <a:pPr lvl="1"/>
            <a:endParaRPr lang="en-US" altLang="en-US" sz="3600" b="1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418161" y="1534160"/>
            <a:ext cx="3481749" cy="372872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Optometric Megatrends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5F4D34A7-2227-1746-9789-E5E7D903C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4" t="30870" r="39391" b="28572"/>
          <a:stretch>
            <a:fillRect/>
          </a:stretch>
        </p:blipFill>
        <p:spPr bwMode="auto">
          <a:xfrm>
            <a:off x="5821681" y="1593849"/>
            <a:ext cx="2856654" cy="3570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66056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400" b="1" dirty="0"/>
              <a:t>Robots – Autonomous work with limited guidance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US" sz="2400" b="1" dirty="0" err="1"/>
              <a:t>CoBots</a:t>
            </a:r>
            <a:r>
              <a:rPr lang="en-US" sz="2400" b="1" dirty="0"/>
              <a:t> – Collaborative partnership with a human</a:t>
            </a:r>
          </a:p>
          <a:p>
            <a:endParaRPr lang="en-US" sz="2400" b="1" dirty="0"/>
          </a:p>
          <a:p>
            <a:endParaRPr lang="en-US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Robots </a:t>
            </a:r>
            <a:r>
              <a:rPr lang="en-US" sz="4400" dirty="0" err="1"/>
              <a:t>vs</a:t>
            </a:r>
            <a:r>
              <a:rPr lang="en-US" sz="4400" dirty="0"/>
              <a:t> </a:t>
            </a:r>
            <a:r>
              <a:rPr lang="en-US" sz="4400" dirty="0" err="1"/>
              <a:t>CoBots</a:t>
            </a:r>
            <a:endParaRPr lang="en-US" sz="44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27" y="2634625"/>
            <a:ext cx="4211357" cy="289271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AB910B1-9E53-4647-B241-41CD0E3F7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4516" y="2506138"/>
            <a:ext cx="4439484" cy="3147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86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Title 1">
            <a:extLst>
              <a:ext uri="{FF2B5EF4-FFF2-40B4-BE49-F238E27FC236}">
                <a16:creationId xmlns:a16="http://schemas.microsoft.com/office/drawing/2014/main" xmlns="" id="{ADFB757F-98BB-FF40-B1E1-DB89D5E71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31778" name="Picture 2">
            <a:extLst>
              <a:ext uri="{FF2B5EF4-FFF2-40B4-BE49-F238E27FC236}">
                <a16:creationId xmlns:a16="http://schemas.microsoft.com/office/drawing/2014/main" xmlns="" id="{D3E8FEE4-CF73-8543-BAAD-0979CB43F50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73461" y="-1177365"/>
            <a:ext cx="11294851" cy="7972836"/>
          </a:xfrm>
          <a:noFill/>
        </p:spPr>
      </p:pic>
    </p:spTree>
    <p:extLst>
      <p:ext uri="{BB962C8B-B14F-4D97-AF65-F5344CB8AC3E}">
        <p14:creationId xmlns:p14="http://schemas.microsoft.com/office/powerpoint/2010/main" val="609046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/>
          <p:cNvPicPr>
            <a:picLocks noGrp="1" noChangeAspect="1"/>
          </p:cNvPicPr>
          <p:nvPr>
            <p:ph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" y="2083594"/>
            <a:ext cx="3438525" cy="26289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Text Placeholder 1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Technology Evolution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Dad’s Refraction to Today’s Refraction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829" y="2077380"/>
            <a:ext cx="3999967" cy="263511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44314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6407526-4FB4-EE44-A111-29CEFC219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dealing with technological &amp; social change people have always responded by improving their </a:t>
            </a:r>
            <a:r>
              <a:rPr lang="en-US" dirty="0" err="1"/>
              <a:t>educAtion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8A7E21CD-0D09-B24E-883C-CCA2C6246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Higher Ed Runs Like A Thread Through Society </a:t>
            </a:r>
          </a:p>
          <a:p>
            <a:r>
              <a:rPr lang="en-US" dirty="0"/>
              <a:t>Conforming To It’s Patterns</a:t>
            </a:r>
          </a:p>
        </p:txBody>
      </p:sp>
    </p:spTree>
    <p:extLst>
      <p:ext uri="{BB962C8B-B14F-4D97-AF65-F5344CB8AC3E}">
        <p14:creationId xmlns:p14="http://schemas.microsoft.com/office/powerpoint/2010/main" val="11590017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44227" y="1561027"/>
            <a:ext cx="7851809" cy="4309650"/>
          </a:xfrm>
        </p:spPr>
        <p:txBody>
          <a:bodyPr>
            <a:normAutofit/>
          </a:bodyPr>
          <a:lstStyle/>
          <a:p>
            <a:endParaRPr lang="en-US" altLang="en-US" sz="3600" i="0" dirty="0">
              <a:solidFill>
                <a:schemeClr val="tx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en-US" altLang="en-US" sz="3600" i="0" dirty="0">
                <a:solidFill>
                  <a:schemeClr val="tx1"/>
                </a:solidFill>
              </a:rPr>
              <a:t> We are already behind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600" dirty="0">
                <a:solidFill>
                  <a:schemeClr val="tx1"/>
                </a:solidFill>
              </a:rPr>
              <a:t> Starts at the S &amp; C</a:t>
            </a:r>
          </a:p>
          <a:p>
            <a:pPr>
              <a:buFont typeface="Wingdings" pitchFamily="2" charset="2"/>
              <a:buChar char="§"/>
            </a:pPr>
            <a:r>
              <a:rPr lang="en-US" altLang="en-US" sz="3600" dirty="0">
                <a:solidFill>
                  <a:schemeClr val="tx1"/>
                </a:solidFill>
              </a:rPr>
              <a:t> Each must determine their </a:t>
            </a:r>
            <a:r>
              <a:rPr lang="en-US" altLang="en-US" sz="3600" b="1" dirty="0">
                <a:solidFill>
                  <a:schemeClr val="tx1"/>
                </a:solidFill>
              </a:rPr>
              <a:t>“filter”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5929313" y="1534160"/>
            <a:ext cx="2970597" cy="332359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Optometric Education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5F4D34A7-2227-1746-9789-E5E7D903C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4" t="30870" r="39391" b="28572"/>
          <a:stretch>
            <a:fillRect/>
          </a:stretch>
        </p:blipFill>
        <p:spPr bwMode="auto">
          <a:xfrm>
            <a:off x="7071443" y="1367820"/>
            <a:ext cx="1815387" cy="2269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680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244228" y="1534160"/>
            <a:ext cx="4607558" cy="3728720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B2B </a:t>
            </a:r>
            <a:r>
              <a:rPr lang="en-US" sz="2400" dirty="0" err="1"/>
              <a:t>Opportunties</a:t>
            </a:r>
            <a:r>
              <a:rPr lang="en-US" sz="2400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Immediate “Professional”   </a:t>
            </a:r>
            <a:r>
              <a:rPr lang="en-US" sz="2400" u="sng" dirty="0"/>
              <a:t>Access</a:t>
            </a:r>
            <a:r>
              <a:rPr lang="en-US" sz="2400" dirty="0"/>
              <a:t> (“house call”)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Convenience of Services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Ongoing/Continual Care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Technology Access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Earlier diagnosis?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More accurate diagnosis?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Bedside Mobile Tech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*</a:t>
            </a:r>
            <a:r>
              <a:rPr lang="en-US" sz="1700" dirty="0"/>
              <a:t>90% by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Omnichannel Opportunity</a:t>
            </a:r>
          </a:p>
          <a:p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 – Online Care – E-Commerce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6" name="Picture 6" descr="C:\Users\Sandra\AppData\Local\Microsoft\Windows\INetCache\IE\IZ07EUSU\hc-social-media-icons-istock-23515213[1]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033" y="1534160"/>
            <a:ext cx="4048125" cy="402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DD4A925-6CCE-9345-86D0-20483D981CF4}"/>
              </a:ext>
            </a:extLst>
          </p:cNvPr>
          <p:cNvSpPr txBox="1"/>
          <p:nvPr/>
        </p:nvSpPr>
        <p:spPr>
          <a:xfrm>
            <a:off x="889688" y="5584801"/>
            <a:ext cx="7938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*Google</a:t>
            </a:r>
          </a:p>
        </p:txBody>
      </p:sp>
    </p:spTree>
    <p:extLst>
      <p:ext uri="{BB962C8B-B14F-4D97-AF65-F5344CB8AC3E}">
        <p14:creationId xmlns:p14="http://schemas.microsoft.com/office/powerpoint/2010/main" val="1583768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655929" cy="897295"/>
          </a:xfrm>
        </p:spPr>
        <p:txBody>
          <a:bodyPr/>
          <a:lstStyle/>
          <a:p>
            <a:r>
              <a:rPr lang="en-US" dirty="0"/>
              <a:t>Concluding Thoughts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>
          <a:xfrm>
            <a:off x="6293557" y="1524000"/>
            <a:ext cx="2606602" cy="3810000"/>
          </a:xfrm>
        </p:spPr>
        <p:txBody>
          <a:bodyPr/>
          <a:lstStyle/>
          <a:p>
            <a:pPr algn="ctr"/>
            <a:r>
              <a:rPr lang="en-US" sz="3200" dirty="0"/>
              <a:t>How Will </a:t>
            </a:r>
            <a:r>
              <a:rPr lang="en-US" sz="4400" b="1" dirty="0"/>
              <a:t>YOU</a:t>
            </a:r>
            <a:r>
              <a:rPr lang="en-US" sz="3200" dirty="0"/>
              <a:t> Prepare Todays Students For Tomorrows Optometry?</a:t>
            </a:r>
            <a:endParaRPr lang="en-US" sz="3200" i="1" dirty="0"/>
          </a:p>
        </p:txBody>
      </p:sp>
      <p:pic>
        <p:nvPicPr>
          <p:cNvPr id="7" name="Picture Placeholder 6" descr="PPTmockImageA.pdf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7" r="18687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 anchor="b" anchorCtr="0"/>
          <a:lstStyle/>
          <a:p>
            <a:endParaRPr lang="en-US" dirty="0"/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658670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6407526-4FB4-EE44-A111-29CEFC219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30" y="942157"/>
            <a:ext cx="8655928" cy="1180465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Teach them to employ all of the technological wonders of our age to thrive in an economy &amp; society transferred by intelligent machines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8A7E21CD-0D09-B24E-883C-CCA2C6246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Aoun</a:t>
            </a:r>
          </a:p>
        </p:txBody>
      </p:sp>
    </p:spTree>
    <p:extLst>
      <p:ext uri="{BB962C8B-B14F-4D97-AF65-F5344CB8AC3E}">
        <p14:creationId xmlns:p14="http://schemas.microsoft.com/office/powerpoint/2010/main" val="2262526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6407526-4FB4-EE44-A111-29CEFC219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Although we can’t predict what the future will hold, we can predict with reasonable certainty that it will be different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/>
            </a:r>
            <a:br>
              <a:rPr lang="en-US" dirty="0">
                <a:latin typeface="+mj-lt"/>
              </a:rPr>
            </a:br>
            <a:r>
              <a:rPr lang="en-US" sz="1200" dirty="0">
                <a:latin typeface="+mj-lt"/>
              </a:rPr>
              <a:t>E. Weissberg</a:t>
            </a:r>
            <a:endParaRPr lang="en-US" dirty="0">
              <a:latin typeface="+mj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8A7E21CD-0D09-B24E-883C-CCA2C6246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/>
              <a:t>Let’s J-Walk Together!</a:t>
            </a:r>
          </a:p>
        </p:txBody>
      </p:sp>
    </p:spTree>
    <p:extLst>
      <p:ext uri="{BB962C8B-B14F-4D97-AF65-F5344CB8AC3E}">
        <p14:creationId xmlns:p14="http://schemas.microsoft.com/office/powerpoint/2010/main" val="2786910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2467" y="1367818"/>
            <a:ext cx="4859677" cy="4252491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sz="2400" b="1" dirty="0"/>
              <a:t>Panelist:</a:t>
            </a:r>
          </a:p>
          <a:p>
            <a:endParaRPr lang="en-US" sz="2400" b="1" dirty="0"/>
          </a:p>
          <a:p>
            <a:r>
              <a:rPr lang="en-US" sz="2400" b="1" dirty="0"/>
              <a:t>Melissa Bailey, OD, PhD</a:t>
            </a:r>
          </a:p>
          <a:p>
            <a:r>
              <a:rPr lang="en-US" sz="2400" b="1" dirty="0"/>
              <a:t>Inventor</a:t>
            </a:r>
          </a:p>
          <a:p>
            <a:r>
              <a:rPr lang="en-US" sz="2400" b="1" dirty="0"/>
              <a:t>Associate Professor</a:t>
            </a:r>
          </a:p>
          <a:p>
            <a:r>
              <a:rPr lang="en-US" sz="2400" b="1" dirty="0"/>
              <a:t>The Ohio State University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Evolution versus Inertia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E0D4C4F-C9F0-7845-BBC5-C6E95FBD4B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9538" y="1367818"/>
            <a:ext cx="4281284" cy="4281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83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22" y="1050879"/>
            <a:ext cx="7939549" cy="2787416"/>
          </a:xfrm>
        </p:spPr>
        <p:txBody>
          <a:bodyPr/>
          <a:lstStyle/>
          <a:p>
            <a:pPr algn="ctr"/>
            <a:r>
              <a:rPr lang="en-US" sz="3600" dirty="0"/>
              <a:t>“It’s not the strongest species that survive, not even the most intelligent; it’s the one most responsive to change”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/>
          <a:lstStyle/>
          <a:p>
            <a:r>
              <a:rPr lang="en-US" dirty="0"/>
              <a:t>- Charles Darwin</a:t>
            </a:r>
          </a:p>
        </p:txBody>
      </p:sp>
      <p:sp>
        <p:nvSpPr>
          <p:cNvPr id="3" name="Rectangle 1">
            <a:extLst>
              <a:ext uri="{FF2B5EF4-FFF2-40B4-BE49-F238E27FC236}">
                <a16:creationId xmlns:a16="http://schemas.microsoft.com/office/drawing/2014/main" xmlns="" id="{8FC8A7D6-A6A9-C443-BC89-885D6B50E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(11)</a:t>
            </a:r>
            <a:r>
              <a:rPr kumimoji="0" lang="en-US" altLang="en-US" sz="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853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Innovate Optometry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What the academy needs to do…					Melissa D Bailey, OD, PhD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994488" y="1792858"/>
            <a:ext cx="8015947" cy="372872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Innovate education – not just optometric education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Which qualities and skills make the BEST optometrists?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Re-evaluate the </a:t>
            </a:r>
            <a:r>
              <a:rPr lang="en-US" sz="1800" i="1" dirty="0"/>
              <a:t>BEST</a:t>
            </a:r>
            <a:r>
              <a:rPr lang="en-US" sz="1800" dirty="0"/>
              <a:t> way to do an eye exam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Which tests? – do we need them all?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What knowledge is memorized?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/>
              <a:t>Attract specific talent to our academy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Excellent teachers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r>
              <a:rPr lang="en-US" sz="1800" dirty="0"/>
              <a:t>Strong researchers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i="0" dirty="0"/>
              <a:t>Prioritize knowledge </a:t>
            </a:r>
            <a:r>
              <a:rPr lang="en-US" sz="1800" i="1" dirty="0"/>
              <a:t>and</a:t>
            </a:r>
            <a:r>
              <a:rPr lang="en-US" sz="1800" i="0" dirty="0"/>
              <a:t> innovation in research</a:t>
            </a:r>
          </a:p>
          <a:p>
            <a:pPr marL="1085850" lvl="1" indent="-342900">
              <a:buFont typeface="Arial" panose="020B0604020202020204" pitchFamily="34" charset="0"/>
              <a:buChar char="•"/>
            </a:pPr>
            <a:endParaRPr lang="en-US" sz="1800" i="0" dirty="0"/>
          </a:p>
        </p:txBody>
      </p:sp>
    </p:spTree>
    <p:extLst>
      <p:ext uri="{BB962C8B-B14F-4D97-AF65-F5344CB8AC3E}">
        <p14:creationId xmlns:p14="http://schemas.microsoft.com/office/powerpoint/2010/main" val="2360061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4068" y="1232899"/>
            <a:ext cx="7995863" cy="1897766"/>
          </a:xfrm>
        </p:spPr>
        <p:txBody>
          <a:bodyPr>
            <a:normAutofit/>
          </a:bodyPr>
          <a:lstStyle/>
          <a:p>
            <a:pPr algn="ctr">
              <a:lnSpc>
                <a:spcPct val="130000"/>
              </a:lnSpc>
            </a:pPr>
            <a:r>
              <a:rPr lang="en-US" dirty="0"/>
              <a:t>Preparing Optometric </a:t>
            </a:r>
            <a:br>
              <a:rPr lang="en-US" dirty="0"/>
            </a:br>
            <a:r>
              <a:rPr lang="en-US" dirty="0"/>
              <a:t>Educators for the Future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Alan Glazier, OD, FAAO</a:t>
            </a:r>
          </a:p>
          <a:p>
            <a:r>
              <a:rPr lang="en-US" sz="2400" dirty="0"/>
              <a:t>Dipl., American Board of Optometry</a:t>
            </a:r>
          </a:p>
        </p:txBody>
      </p:sp>
    </p:spTree>
    <p:extLst>
      <p:ext uri="{BB962C8B-B14F-4D97-AF65-F5344CB8AC3E}">
        <p14:creationId xmlns:p14="http://schemas.microsoft.com/office/powerpoint/2010/main" val="20522188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ODs on Facebook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31239" y="2660836"/>
            <a:ext cx="7677147" cy="3922501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427" dirty="0"/>
              <a:t>Largest Online Community in Eye Care</a:t>
            </a:r>
          </a:p>
          <a:p>
            <a:r>
              <a:rPr lang="en-US" sz="2427" dirty="0"/>
              <a:t>Largest Organization in Eye Care</a:t>
            </a:r>
          </a:p>
          <a:p>
            <a:r>
              <a:rPr lang="en-US" sz="2427" dirty="0"/>
              <a:t>Highest Level of Engagement in Eye Care</a:t>
            </a:r>
          </a:p>
          <a:p>
            <a:r>
              <a:rPr lang="en-US" sz="2427" dirty="0"/>
              <a:t>96</a:t>
            </a:r>
            <a:r>
              <a:rPr lang="en-US" sz="2427" baseline="30000" dirty="0"/>
              <a:t>th</a:t>
            </a:r>
            <a:r>
              <a:rPr lang="en-US" sz="2427" dirty="0"/>
              <a:t> Percentile for Engagement on Facebook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" y="1467604"/>
            <a:ext cx="6463665" cy="2088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928981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8" y="238020"/>
            <a:ext cx="8622370" cy="130310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/>
              <a:t>OD to OD Communication </a:t>
            </a:r>
            <a:br>
              <a:rPr lang="en-US" b="1" dirty="0"/>
            </a:br>
            <a:r>
              <a:rPr lang="en-US" b="1" dirty="0"/>
              <a:t>in Social Media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371" y="1941645"/>
            <a:ext cx="8442572" cy="3922501"/>
          </a:xfrm>
        </p:spPr>
        <p:txBody>
          <a:bodyPr>
            <a:normAutofit/>
          </a:bodyPr>
          <a:lstStyle/>
          <a:p>
            <a:pPr marL="297191" lvl="1" indent="-297191">
              <a:buFont typeface="Arial" panose="020B0604020202020204" pitchFamily="34" charset="0"/>
              <a:buChar char="•"/>
            </a:pPr>
            <a:r>
              <a:rPr lang="en-US" sz="2080" dirty="0"/>
              <a:t> </a:t>
            </a:r>
            <a:r>
              <a:rPr lang="en-US" sz="2080" b="1" dirty="0"/>
              <a:t>Civil </a:t>
            </a:r>
          </a:p>
          <a:p>
            <a:pPr lvl="1"/>
            <a:r>
              <a:rPr lang="en-US" sz="2080" dirty="0"/>
              <a:t>Clinical; Seeking Opinions; Challenging Others; Crowdsourcing </a:t>
            </a:r>
          </a:p>
          <a:p>
            <a:pPr lvl="1"/>
            <a:r>
              <a:rPr lang="en-US" sz="2080" dirty="0"/>
              <a:t>PM</a:t>
            </a:r>
          </a:p>
          <a:p>
            <a:pPr lvl="1"/>
            <a:r>
              <a:rPr lang="en-US" sz="2080" dirty="0"/>
              <a:t>Networking</a:t>
            </a:r>
          </a:p>
          <a:p>
            <a:pPr lvl="1"/>
            <a:r>
              <a:rPr lang="en-US" sz="2080" dirty="0"/>
              <a:t>Having Fun</a:t>
            </a:r>
          </a:p>
          <a:p>
            <a:pPr marL="297191" lvl="1" indent="-297191">
              <a:buFont typeface="Arial" panose="020B0604020202020204" pitchFamily="34" charset="0"/>
              <a:buChar char="•"/>
            </a:pPr>
            <a:r>
              <a:rPr lang="en-US" sz="2080" b="1" dirty="0"/>
              <a:t>Uncivil</a:t>
            </a:r>
          </a:p>
        </p:txBody>
      </p:sp>
    </p:spTree>
    <p:extLst>
      <p:ext uri="{BB962C8B-B14F-4D97-AF65-F5344CB8AC3E}">
        <p14:creationId xmlns:p14="http://schemas.microsoft.com/office/powerpoint/2010/main" val="2508776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Trolling/Agendas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987" y="1518920"/>
            <a:ext cx="6478234" cy="3902551"/>
          </a:xfrm>
        </p:spPr>
      </p:pic>
      <p:sp>
        <p:nvSpPr>
          <p:cNvPr id="5" name="Rectangle 4"/>
          <p:cNvSpPr/>
          <p:nvPr/>
        </p:nvSpPr>
        <p:spPr>
          <a:xfrm>
            <a:off x="2194560" y="1651000"/>
            <a:ext cx="1188720" cy="264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6" name="Rectangle 5"/>
          <p:cNvSpPr/>
          <p:nvPr/>
        </p:nvSpPr>
        <p:spPr>
          <a:xfrm>
            <a:off x="2326640" y="4094480"/>
            <a:ext cx="1188720" cy="264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</p:spTree>
    <p:extLst>
      <p:ext uri="{BB962C8B-B14F-4D97-AF65-F5344CB8AC3E}">
        <p14:creationId xmlns:p14="http://schemas.microsoft.com/office/powerpoint/2010/main" val="9271799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Hurtful Comments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085" y="1228620"/>
            <a:ext cx="3549829" cy="4684312"/>
          </a:xfrm>
        </p:spPr>
      </p:pic>
      <p:sp>
        <p:nvSpPr>
          <p:cNvPr id="5" name="Rectangle 4"/>
          <p:cNvSpPr/>
          <p:nvPr/>
        </p:nvSpPr>
        <p:spPr>
          <a:xfrm>
            <a:off x="3713480" y="1518920"/>
            <a:ext cx="726440" cy="13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6" name="Rectangle 5"/>
          <p:cNvSpPr/>
          <p:nvPr/>
        </p:nvSpPr>
        <p:spPr>
          <a:xfrm>
            <a:off x="3713480" y="2905760"/>
            <a:ext cx="726440" cy="13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7" name="Rectangle 6"/>
          <p:cNvSpPr/>
          <p:nvPr/>
        </p:nvSpPr>
        <p:spPr>
          <a:xfrm>
            <a:off x="3713480" y="4028440"/>
            <a:ext cx="726440" cy="13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</p:spTree>
    <p:extLst>
      <p:ext uri="{BB962C8B-B14F-4D97-AF65-F5344CB8AC3E}">
        <p14:creationId xmlns:p14="http://schemas.microsoft.com/office/powerpoint/2010/main" val="12731153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Partisan Politics &amp; Racism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862" y="1237200"/>
            <a:ext cx="3302000" cy="2719953"/>
          </a:xfrm>
        </p:spPr>
      </p:pic>
      <p:sp>
        <p:nvSpPr>
          <p:cNvPr id="7" name="Rectangle 6"/>
          <p:cNvSpPr/>
          <p:nvPr/>
        </p:nvSpPr>
        <p:spPr>
          <a:xfrm>
            <a:off x="2921000" y="2509520"/>
            <a:ext cx="726440" cy="13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8" name="Rectangle 7"/>
          <p:cNvSpPr/>
          <p:nvPr/>
        </p:nvSpPr>
        <p:spPr>
          <a:xfrm>
            <a:off x="3515360" y="3957152"/>
            <a:ext cx="726440" cy="13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674" y="2630849"/>
            <a:ext cx="3522133" cy="278468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 flipV="1">
            <a:off x="1864360" y="2971801"/>
            <a:ext cx="726440" cy="66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  <p:sp>
        <p:nvSpPr>
          <p:cNvPr id="11" name="Rectangle 10"/>
          <p:cNvSpPr/>
          <p:nvPr/>
        </p:nvSpPr>
        <p:spPr>
          <a:xfrm>
            <a:off x="1441103" y="1977018"/>
            <a:ext cx="726440" cy="132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60"/>
          </a:p>
        </p:txBody>
      </p:sp>
    </p:spTree>
    <p:extLst>
      <p:ext uri="{BB962C8B-B14F-4D97-AF65-F5344CB8AC3E}">
        <p14:creationId xmlns:p14="http://schemas.microsoft.com/office/powerpoint/2010/main" val="36852461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People Who Threaten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55" y="1981201"/>
            <a:ext cx="5692743" cy="3166480"/>
          </a:xfrm>
        </p:spPr>
      </p:pic>
    </p:spTree>
    <p:extLst>
      <p:ext uri="{BB962C8B-B14F-4D97-AF65-F5344CB8AC3E}">
        <p14:creationId xmlns:p14="http://schemas.microsoft.com/office/powerpoint/2010/main" val="1715827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Flouncing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772" y="1405012"/>
            <a:ext cx="6532457" cy="4349621"/>
          </a:xfrm>
        </p:spPr>
      </p:pic>
    </p:spTree>
    <p:extLst>
      <p:ext uri="{BB962C8B-B14F-4D97-AF65-F5344CB8AC3E}">
        <p14:creationId xmlns:p14="http://schemas.microsoft.com/office/powerpoint/2010/main" val="1935951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4E92AD9-2C9E-DE4D-9F1C-7F5BFAACE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319" y="1367817"/>
            <a:ext cx="5251791" cy="4252491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61645" y="1367818"/>
            <a:ext cx="4089115" cy="4252491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sz="2400" b="1" dirty="0"/>
              <a:t>Panelist:</a:t>
            </a:r>
          </a:p>
          <a:p>
            <a:endParaRPr lang="en-US" sz="2400" b="1" dirty="0"/>
          </a:p>
          <a:p>
            <a:r>
              <a:rPr lang="en-US" sz="2400" b="1" dirty="0"/>
              <a:t>Alan Glazier, OD, FAAO</a:t>
            </a:r>
          </a:p>
          <a:p>
            <a:r>
              <a:rPr lang="en-US" sz="1800" b="1" dirty="0"/>
              <a:t>Founder: ODs on Facebook &amp;</a:t>
            </a:r>
          </a:p>
          <a:p>
            <a:r>
              <a:rPr lang="en-US" sz="1800" b="1" dirty="0"/>
              <a:t>		  </a:t>
            </a:r>
            <a:r>
              <a:rPr lang="en-US" sz="1800" b="1" dirty="0" err="1"/>
              <a:t>ODsOnFB.com</a:t>
            </a:r>
            <a:endParaRPr lang="en-US" sz="1800" b="1" dirty="0"/>
          </a:p>
          <a:p>
            <a:r>
              <a:rPr lang="en-US" sz="1800" b="1" dirty="0"/>
              <a:t>Shady Grove Eye and Vision Care,</a:t>
            </a:r>
          </a:p>
          <a:p>
            <a:r>
              <a:rPr lang="en-US" sz="1800" b="1" dirty="0"/>
              <a:t>		  Washington D.C.</a:t>
            </a:r>
          </a:p>
          <a:p>
            <a:r>
              <a:rPr lang="en-US" sz="1800" b="1" dirty="0"/>
              <a:t>Partner:   Total Eye Care Partners</a:t>
            </a:r>
          </a:p>
          <a:p>
            <a:endParaRPr lang="en-US" sz="2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Evolution versus Inertia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2623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Complaining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140" y="1900549"/>
            <a:ext cx="6588087" cy="3922501"/>
          </a:xfrm>
        </p:spPr>
        <p:txBody>
          <a:bodyPr>
            <a:normAutofit/>
          </a:bodyPr>
          <a:lstStyle/>
          <a:p>
            <a:r>
              <a:rPr lang="en-US" sz="2800" i="1" dirty="0"/>
              <a:t>Healthy </a:t>
            </a:r>
          </a:p>
          <a:p>
            <a:r>
              <a:rPr lang="en-US" sz="2800" i="1" dirty="0"/>
              <a:t>Unhealthy</a:t>
            </a:r>
          </a:p>
        </p:txBody>
      </p:sp>
    </p:spTree>
    <p:extLst>
      <p:ext uri="{BB962C8B-B14F-4D97-AF65-F5344CB8AC3E}">
        <p14:creationId xmlns:p14="http://schemas.microsoft.com/office/powerpoint/2010/main" val="19531205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7" y="238020"/>
            <a:ext cx="8704563" cy="135447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/>
              <a:t>Why is Social Media Not Harnessed by for Advocacy or Education?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579" y="1787533"/>
            <a:ext cx="7687421" cy="3922501"/>
          </a:xfrm>
        </p:spPr>
        <p:txBody>
          <a:bodyPr>
            <a:normAutofit/>
          </a:bodyPr>
          <a:lstStyle/>
          <a:p>
            <a:r>
              <a:rPr lang="en-US" sz="2800" i="1" dirty="0"/>
              <a:t>Corporate Advocacy</a:t>
            </a:r>
          </a:p>
          <a:p>
            <a:r>
              <a:rPr lang="en-US" sz="2800" i="1" dirty="0"/>
              <a:t>AOA</a:t>
            </a:r>
          </a:p>
          <a:p>
            <a:r>
              <a:rPr lang="en-US" sz="2800" i="1" dirty="0" err="1"/>
              <a:t>CEingIsBelieving</a:t>
            </a:r>
            <a:r>
              <a:rPr lang="en-US" sz="2800" i="1" dirty="0"/>
              <a:t> Online COPE Program</a:t>
            </a:r>
          </a:p>
          <a:p>
            <a:pPr lvl="1"/>
            <a:r>
              <a:rPr lang="en-US" sz="2800" i="1" dirty="0"/>
              <a:t>Constraint at State Level</a:t>
            </a: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128753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Perspective of </a:t>
            </a:r>
            <a:r>
              <a:rPr lang="en-US" b="1" dirty="0" err="1"/>
              <a:t>Prospectives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001" y="1520405"/>
            <a:ext cx="8442572" cy="3922501"/>
          </a:xfrm>
        </p:spPr>
        <p:txBody>
          <a:bodyPr>
            <a:normAutofit/>
          </a:bodyPr>
          <a:lstStyle/>
          <a:p>
            <a:pPr marL="297191" lvl="1" indent="-297191">
              <a:buFont typeface="Arial" panose="020B0604020202020204" pitchFamily="34" charset="0"/>
              <a:buChar char="•"/>
            </a:pPr>
            <a:r>
              <a:rPr lang="en-US" sz="2800" dirty="0"/>
              <a:t>May Glean Negative Info About Profession without Peer Review or Access to Dissenting Opinions</a:t>
            </a:r>
          </a:p>
          <a:p>
            <a:pPr marL="297191" lvl="1" indent="-297191">
              <a:buFont typeface="Arial" panose="020B0604020202020204" pitchFamily="34" charset="0"/>
              <a:buChar char="•"/>
            </a:pPr>
            <a:r>
              <a:rPr lang="en-US" sz="2800" dirty="0"/>
              <a:t>“Glass is Half-Empty” Members</a:t>
            </a:r>
          </a:p>
          <a:p>
            <a:pPr marL="643915" lvl="2" indent="-297191"/>
            <a:r>
              <a:rPr lang="en-US" sz="2800" dirty="0"/>
              <a:t>Declining Income/Reimbursements </a:t>
            </a:r>
          </a:p>
          <a:p>
            <a:pPr marL="643915" lvl="2" indent="-297191"/>
            <a:r>
              <a:rPr lang="en-US" sz="2800" dirty="0"/>
              <a:t>Unhappy with Setting </a:t>
            </a:r>
          </a:p>
          <a:p>
            <a:pPr marL="643915" lvl="2" indent="-297191"/>
            <a:r>
              <a:rPr lang="en-US" sz="2800" dirty="0"/>
              <a:t>More Vocal Than the ”Half Full” Docs </a:t>
            </a:r>
          </a:p>
          <a:p>
            <a:pPr marL="643915" lvl="2" indent="-297191"/>
            <a:r>
              <a:rPr lang="en-US" sz="2800" dirty="0"/>
              <a:t>The “Preceptor” Effect</a:t>
            </a:r>
          </a:p>
          <a:p>
            <a:pPr marL="297191" lvl="1" indent="-297191">
              <a:buFont typeface="Arial" panose="020B0604020202020204" pitchFamily="34" charset="0"/>
              <a:buChar char="•"/>
            </a:pPr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3290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6579" y="238019"/>
            <a:ext cx="8671388" cy="14161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b="1" dirty="0"/>
              <a:t>Managing Information in the </a:t>
            </a:r>
            <a:br>
              <a:rPr lang="en-US" b="1" dirty="0"/>
            </a:br>
            <a:r>
              <a:rPr lang="en-US" b="1" dirty="0"/>
              <a:t>Age of Information – the 4 “E’s”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0287" y="1890275"/>
            <a:ext cx="6166846" cy="3922501"/>
          </a:xfrm>
        </p:spPr>
        <p:txBody>
          <a:bodyPr>
            <a:normAutofit/>
          </a:bodyPr>
          <a:lstStyle/>
          <a:p>
            <a:r>
              <a:rPr lang="en-US" sz="2800" i="1" dirty="0"/>
              <a:t>Tell Your Own Story </a:t>
            </a:r>
          </a:p>
          <a:p>
            <a:pPr lvl="1"/>
            <a:r>
              <a:rPr lang="en-US" sz="2800" i="1" dirty="0"/>
              <a:t>Explore </a:t>
            </a:r>
          </a:p>
          <a:p>
            <a:pPr lvl="1"/>
            <a:r>
              <a:rPr lang="en-US" sz="2800" i="1" dirty="0"/>
              <a:t>Experiment </a:t>
            </a:r>
          </a:p>
          <a:p>
            <a:pPr lvl="1"/>
            <a:r>
              <a:rPr lang="en-US" sz="2800" i="1" dirty="0"/>
              <a:t>Engage </a:t>
            </a:r>
          </a:p>
          <a:p>
            <a:pPr lvl="1"/>
            <a:r>
              <a:rPr lang="en-US" sz="2800" i="1" dirty="0"/>
              <a:t>Err</a:t>
            </a:r>
          </a:p>
          <a:p>
            <a:pPr lvl="2"/>
            <a:r>
              <a:rPr lang="en-US" sz="2800" i="1" dirty="0"/>
              <a:t>Maintain Professionalism </a:t>
            </a:r>
          </a:p>
          <a:p>
            <a:pPr lvl="2"/>
            <a:r>
              <a:rPr lang="en-US" sz="2800" i="1" dirty="0"/>
              <a:t>Turn “Lemons Into Lemonade”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4829843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Myopia Control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7949" y="1674518"/>
            <a:ext cx="7636051" cy="3922501"/>
          </a:xfrm>
        </p:spPr>
        <p:txBody>
          <a:bodyPr>
            <a:normAutofit/>
          </a:bodyPr>
          <a:lstStyle/>
          <a:p>
            <a:r>
              <a:rPr lang="en-US" sz="2800" dirty="0"/>
              <a:t>New Standard of Care</a:t>
            </a:r>
          </a:p>
          <a:p>
            <a:r>
              <a:rPr lang="en-US" sz="2800" dirty="0"/>
              <a:t>NOT Rocket Science</a:t>
            </a:r>
          </a:p>
          <a:p>
            <a:r>
              <a:rPr lang="en-US" sz="2800" dirty="0"/>
              <a:t>Handing Off Care </a:t>
            </a:r>
          </a:p>
          <a:p>
            <a:r>
              <a:rPr lang="en-US" sz="2800" dirty="0"/>
              <a:t>MUST Include Myopia Control Along With Refractive Care and Treatment in Education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07788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959" y="205101"/>
            <a:ext cx="8941982" cy="1180465"/>
          </a:xfrm>
        </p:spPr>
        <p:txBody>
          <a:bodyPr/>
          <a:lstStyle/>
          <a:p>
            <a:r>
              <a:rPr lang="en-US" dirty="0"/>
              <a:t>Evolution Vs Inertia: Telehealth, ai, &amp; Digital Health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4229" y="1395516"/>
            <a:ext cx="8750915" cy="650081"/>
          </a:xfrm>
        </p:spPr>
        <p:txBody>
          <a:bodyPr>
            <a:normAutofit/>
          </a:bodyPr>
          <a:lstStyle/>
          <a:p>
            <a:r>
              <a:rPr lang="en-US" dirty="0"/>
              <a:t>Jorge Cuadros, OD (UCB ‘80), PhD (Medical Informatics UCSF ‘04)</a:t>
            </a:r>
          </a:p>
        </p:txBody>
      </p:sp>
    </p:spTree>
    <p:extLst>
      <p:ext uri="{BB962C8B-B14F-4D97-AF65-F5344CB8AC3E}">
        <p14:creationId xmlns:p14="http://schemas.microsoft.com/office/powerpoint/2010/main" val="8460134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1026">
            <a:extLst>
              <a:ext uri="{FF2B5EF4-FFF2-40B4-BE49-F238E27FC236}">
                <a16:creationId xmlns:a16="http://schemas.microsoft.com/office/drawing/2014/main" xmlns="" id="{64939D43-C36B-4138-A7E6-4F238EBB94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1371387"/>
            <a:ext cx="4806380" cy="4558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FF0DE60-71FA-49B6-B32C-732CC8229A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7819" y="1819808"/>
            <a:ext cx="4235082" cy="37287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/>
              <a:t>Telemedicine legislation has already been passed in most states, especially California.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/>
              <a:t>HCFA now mandates Medicare reimbursement for telemedicine in HPSA’s.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/>
              <a:t>Medi-Cal now required to accept billing for telemedicine consults anywhere in California.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/>
              <a:t>Telemedicine projected to be $20 billion industry by year 2000.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/>
              <a:t>Telemedicine projected to be 10% of Medicare budget by year 2005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5266E67E-27C8-4BFC-85E9-76139F90F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Flashback 1998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63D4967E-55E8-4412-A5DF-07C4F8DA4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Past Predictions About Telemedicine..</a:t>
            </a:r>
          </a:p>
        </p:txBody>
      </p:sp>
    </p:spTree>
    <p:extLst>
      <p:ext uri="{BB962C8B-B14F-4D97-AF65-F5344CB8AC3E}">
        <p14:creationId xmlns:p14="http://schemas.microsoft.com/office/powerpoint/2010/main" val="41403307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FF0DE60-71FA-49B6-B32C-732CC8229A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57819" y="1819808"/>
            <a:ext cx="4235082" cy="372872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/>
              <a:t>Telemedicine legislation has already been passed in most states, especially California.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/>
              <a:t>HCFA now mandates Medicare reimbursement for telemedicine in HPSA’s.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/>
              <a:t>Medi-Cal now required to accept billing for telemedicine consults anywhere in California.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/>
              <a:t>Telemedicine projected to be $20 billion industry by year 2000.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en-US" sz="1600" dirty="0"/>
              <a:t>Telemedicine projected to be 10% of Medicare budget by year 2005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xmlns="" id="{5266E67E-27C8-4BFC-85E9-76139F90F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Flashback 1998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63D4967E-55E8-4412-A5DF-07C4F8DA48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Past Predictions About Telemedicine </a:t>
            </a:r>
            <a:r>
              <a:rPr lang="en-US" b="1" dirty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No Predictions Today!</a:t>
            </a:r>
            <a:r>
              <a:rPr lang="en-US" b="1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A94CBD-755C-418F-8481-EDB44E84B134}"/>
              </a:ext>
            </a:extLst>
          </p:cNvPr>
          <p:cNvSpPr txBox="1"/>
          <p:nvPr/>
        </p:nvSpPr>
        <p:spPr>
          <a:xfrm>
            <a:off x="6281304" y="2510135"/>
            <a:ext cx="2270413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LIMITED REIMBURSEMENT DESPITE LEGAL GAINS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8907A64-A5B8-48D1-8AE1-8038FFA3CEBB}"/>
              </a:ext>
            </a:extLst>
          </p:cNvPr>
          <p:cNvSpPr txBox="1"/>
          <p:nvPr/>
        </p:nvSpPr>
        <p:spPr>
          <a:xfrm>
            <a:off x="6499515" y="4032812"/>
            <a:ext cx="2493386" cy="646331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GLOBAL ESTIMATE FOR 2022: JUST $9.5 BILLION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C8B9BFE-76F5-40BC-AB82-9E62B3CD38AA}"/>
              </a:ext>
            </a:extLst>
          </p:cNvPr>
          <p:cNvSpPr txBox="1"/>
          <p:nvPr/>
        </p:nvSpPr>
        <p:spPr>
          <a:xfrm>
            <a:off x="6413787" y="5264664"/>
            <a:ext cx="2005445" cy="369332"/>
          </a:xfrm>
          <a:prstGeom prst="rect">
            <a:avLst/>
          </a:prstGeom>
          <a:solidFill>
            <a:schemeClr val="bg2"/>
          </a:solidFill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IT’S LESS THAN 1%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DAD89A-1FB6-4E74-B7D8-258CDB159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9062"/>
            <a:ext cx="4878181" cy="457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7030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229" y="0"/>
            <a:ext cx="8798171" cy="897295"/>
          </a:xfrm>
        </p:spPr>
        <p:txBody>
          <a:bodyPr/>
          <a:lstStyle/>
          <a:p>
            <a:r>
              <a:rPr lang="en-US" dirty="0"/>
              <a:t>UCB and EyePACS in Optometric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1"/>
          </p:nvPr>
        </p:nvSpPr>
        <p:spPr>
          <a:xfrm>
            <a:off x="176494" y="2419584"/>
            <a:ext cx="4171669" cy="3163147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UCB Digital Health Clinic: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  Telemedicine for diabetic retinopathy screening in primary care clinics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/>
              <a:t>55,000 retinal consults per year from about 100 sites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/>
              <a:t>Self-sustaining clinic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Resident curriculum includes certification and providing primary consults for these sites</a:t>
            </a:r>
          </a:p>
          <a:p>
            <a:pPr marL="1028700" lvl="1">
              <a:buFont typeface="Arial" panose="020B0604020202020204" pitchFamily="34" charset="0"/>
              <a:buChar char="•"/>
            </a:pPr>
            <a:endParaRPr lang="en-US" dirty="0"/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  Provides a link between optometry and primary care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/>
              <a:t>Primary care staff becomes aware of optometric profession</a:t>
            </a:r>
          </a:p>
          <a:p>
            <a:pPr marL="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UCB Digital Health 3</a:t>
            </a:r>
            <a:r>
              <a:rPr lang="en-US" baseline="30000" dirty="0"/>
              <a:t>rd</a:t>
            </a:r>
            <a:r>
              <a:rPr lang="en-US" dirty="0"/>
              <a:t> Year Rotation: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  A required 3</a:t>
            </a:r>
            <a:r>
              <a:rPr lang="en-US" baseline="30000" dirty="0"/>
              <a:t>rd</a:t>
            </a:r>
            <a:r>
              <a:rPr lang="en-US" dirty="0"/>
              <a:t> year intern 4 week rotation</a:t>
            </a:r>
          </a:p>
          <a:p>
            <a:pPr marL="285750">
              <a:buFont typeface="Arial" panose="020B0604020202020204" pitchFamily="34" charset="0"/>
              <a:buChar char="•"/>
            </a:pPr>
            <a:r>
              <a:rPr lang="en-US" dirty="0"/>
              <a:t>  Using images from UCBDH, create virtual scenarios for care of chronic disease patients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/>
              <a:t>Problem based learning for DR, glaucoma, AMD, other retinal lesions</a:t>
            </a:r>
          </a:p>
          <a:p>
            <a:pPr marL="1028700" lvl="1">
              <a:buFont typeface="Arial" panose="020B0604020202020204" pitchFamily="34" charset="0"/>
              <a:buChar char="•"/>
            </a:pPr>
            <a:r>
              <a:rPr lang="en-US" dirty="0"/>
              <a:t>Discussion and training on primary care communications, patient management, and optometry’s role</a:t>
            </a:r>
          </a:p>
        </p:txBody>
      </p:sp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44228" y="895563"/>
            <a:ext cx="8655929" cy="472255"/>
          </a:xfrm>
        </p:spPr>
        <p:txBody>
          <a:bodyPr>
            <a:normAutofit/>
          </a:bodyPr>
          <a:lstStyle/>
          <a:p>
            <a:r>
              <a:rPr lang="en-US" dirty="0"/>
              <a:t>Current Use Of Telemedicine, AI, and Data Science For Research and Education</a:t>
            </a:r>
          </a:p>
        </p:txBody>
      </p:sp>
      <p:pic>
        <p:nvPicPr>
          <p:cNvPr id="7" name="Picture 4" descr="https://media.licdn.com/media/p/1/000/18d/128/00241ad.jpg">
            <a:extLst>
              <a:ext uri="{FF2B5EF4-FFF2-40B4-BE49-F238E27FC236}">
                <a16:creationId xmlns:a16="http://schemas.microsoft.com/office/drawing/2014/main" xmlns="" id="{D7EDC8D8-D260-4BC9-BE82-1E67E5D487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31438" y="1449149"/>
            <a:ext cx="909020" cy="91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media.licdn.com/media/AAEAAQAAAAAAAAeCAAAAJDNkYmU2NThmLTlkNDEtNDA2Yy04MmI0LTNkNDk4ZTlmMjNjMA.jpg">
            <a:extLst>
              <a:ext uri="{FF2B5EF4-FFF2-40B4-BE49-F238E27FC236}">
                <a16:creationId xmlns:a16="http://schemas.microsoft.com/office/drawing/2014/main" xmlns="" id="{659385E0-62BA-4E0B-A090-AA4E49975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094" y="1420500"/>
            <a:ext cx="944452" cy="94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B834405-A35B-4C6A-B605-9F5C4F639D85}"/>
              </a:ext>
            </a:extLst>
          </p:cNvPr>
          <p:cNvSpPr txBox="1"/>
          <p:nvPr/>
        </p:nvSpPr>
        <p:spPr>
          <a:xfrm>
            <a:off x="1143219" y="1723449"/>
            <a:ext cx="832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Harry Green, OD, PhD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C04BFEF-4564-4000-9890-ED16E01247B4}"/>
              </a:ext>
            </a:extLst>
          </p:cNvPr>
          <p:cNvSpPr txBox="1"/>
          <p:nvPr/>
        </p:nvSpPr>
        <p:spPr>
          <a:xfrm>
            <a:off x="3038232" y="1721156"/>
            <a:ext cx="10239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Mark </a:t>
            </a:r>
            <a:r>
              <a:rPr lang="en-US" sz="800" dirty="0" err="1"/>
              <a:t>Sherstinsky</a:t>
            </a:r>
            <a:r>
              <a:rPr lang="en-US" sz="800" dirty="0"/>
              <a:t>, OD, MPH</a:t>
            </a:r>
          </a:p>
        </p:txBody>
      </p:sp>
      <p:pic>
        <p:nvPicPr>
          <p:cNvPr id="14" name="Picture 13" descr="A group of people sitting at a desk in front of a computer&#10;&#10;Description automatically generated">
            <a:extLst>
              <a:ext uri="{FF2B5EF4-FFF2-40B4-BE49-F238E27FC236}">
                <a16:creationId xmlns:a16="http://schemas.microsoft.com/office/drawing/2014/main" xmlns="" id="{4672A157-9BE8-47FD-AC07-6D0BB7C2DC3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315" y="3727765"/>
            <a:ext cx="4235083" cy="18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45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8CE66AD5-C4C1-4FB9-A026-A885678838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87051" y="1432560"/>
            <a:ext cx="2712720" cy="529376"/>
          </a:xfrm>
        </p:spPr>
        <p:txBody>
          <a:bodyPr/>
          <a:lstStyle/>
          <a:p>
            <a:r>
              <a:rPr lang="en-US" dirty="0"/>
              <a:t>Public Health and Clinical Workflows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C029CC51-BEC3-48CE-AC9F-51BF04AC81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172178" y="1534160"/>
            <a:ext cx="2908770" cy="529376"/>
          </a:xfrm>
        </p:spPr>
        <p:txBody>
          <a:bodyPr/>
          <a:lstStyle/>
          <a:p>
            <a:r>
              <a:rPr lang="en-US" dirty="0"/>
              <a:t>Device And Algorithm Trials</a:t>
            </a:r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xmlns="" id="{1C696266-9005-4D47-B3B8-A241CF54E2F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84800" y="2241292"/>
            <a:ext cx="2828621" cy="3120927"/>
          </a:xfrm>
        </p:spPr>
        <p:txBody>
          <a:bodyPr>
            <a:normAutofit/>
          </a:bodyPr>
          <a:lstStyle/>
          <a:p>
            <a:pPr lvl="1"/>
            <a:r>
              <a:rPr lang="en-US" dirty="0"/>
              <a:t>Cost-benefit studies for legislation</a:t>
            </a:r>
          </a:p>
          <a:p>
            <a:pPr lvl="1"/>
            <a:r>
              <a:rPr lang="en-US" dirty="0"/>
              <a:t>Social determinants of treatment adherence</a:t>
            </a:r>
          </a:p>
          <a:p>
            <a:pPr lvl="1"/>
            <a:r>
              <a:rPr lang="en-US" dirty="0"/>
              <a:t>International epidemiological studies</a:t>
            </a:r>
          </a:p>
          <a:p>
            <a:pPr lvl="1"/>
            <a:r>
              <a:rPr lang="en-US" dirty="0"/>
              <a:t>Provider training for retinal image use in primary care</a:t>
            </a:r>
          </a:p>
          <a:p>
            <a:pPr lvl="1"/>
            <a:r>
              <a:rPr lang="en-US" dirty="0"/>
              <a:t>Workflows for AI deployment</a:t>
            </a:r>
          </a:p>
          <a:p>
            <a:pPr lvl="1"/>
            <a:r>
              <a:rPr lang="en-US" dirty="0"/>
              <a:t>Binational patient engagement</a:t>
            </a:r>
          </a:p>
          <a:p>
            <a:pPr lvl="1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2BF6ECE3-03CB-48BB-B4AE-5E8260525E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010746" y="2229878"/>
            <a:ext cx="2774053" cy="3033002"/>
          </a:xfrm>
        </p:spPr>
        <p:txBody>
          <a:bodyPr>
            <a:normAutofit fontScale="92500"/>
          </a:bodyPr>
          <a:lstStyle/>
          <a:p>
            <a:pPr lvl="1"/>
            <a:r>
              <a:rPr lang="en-US" dirty="0"/>
              <a:t>AEON laser scanning devices (Indiana U.)</a:t>
            </a:r>
          </a:p>
          <a:p>
            <a:pPr lvl="1"/>
            <a:r>
              <a:rPr lang="en-US" dirty="0" err="1"/>
              <a:t>iVue</a:t>
            </a:r>
            <a:r>
              <a:rPr lang="en-US" dirty="0"/>
              <a:t> normative database</a:t>
            </a:r>
          </a:p>
          <a:p>
            <a:pPr lvl="1"/>
            <a:r>
              <a:rPr lang="en-US" dirty="0"/>
              <a:t>LKC electroretinography</a:t>
            </a:r>
          </a:p>
          <a:p>
            <a:pPr lvl="1"/>
            <a:r>
              <a:rPr lang="en-US" dirty="0"/>
              <a:t>Gold standard validation for FDA and CE Mark</a:t>
            </a:r>
          </a:p>
          <a:p>
            <a:pPr lvl="1"/>
            <a:r>
              <a:rPr lang="en-US" dirty="0"/>
              <a:t>Hard Exudate Surrogate</a:t>
            </a:r>
          </a:p>
          <a:p>
            <a:endParaRPr lang="en-US" dirty="0"/>
          </a:p>
          <a:p>
            <a:pPr lvl="1"/>
            <a:r>
              <a:rPr lang="en-US" dirty="0"/>
              <a:t>Kaggle Data Competition</a:t>
            </a:r>
          </a:p>
          <a:p>
            <a:pPr lvl="1"/>
            <a:r>
              <a:rPr lang="en-US" dirty="0"/>
              <a:t>MIT Media Lab</a:t>
            </a:r>
          </a:p>
          <a:p>
            <a:pPr lvl="1"/>
            <a:r>
              <a:rPr lang="en-US" dirty="0" err="1"/>
              <a:t>Eyenuk</a:t>
            </a:r>
            <a:endParaRPr lang="en-US" dirty="0"/>
          </a:p>
          <a:p>
            <a:pPr lvl="1"/>
            <a:r>
              <a:rPr lang="en-US" dirty="0"/>
              <a:t>Google Deep Learning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EECD9C18-4B42-40BC-87FB-B4F0A6C76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UCB and EyePACS in Optometric Research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xmlns="" id="{139DB750-57E9-452A-AB0E-1C11B341C7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02A0B252-D386-43AC-9D02-83FA9EB7D231}"/>
              </a:ext>
            </a:extLst>
          </p:cNvPr>
          <p:cNvCxnSpPr/>
          <p:nvPr/>
        </p:nvCxnSpPr>
        <p:spPr>
          <a:xfrm>
            <a:off x="3481865" y="3969926"/>
            <a:ext cx="23029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1FBA9EEB-E279-4F64-A2FD-6DF447C968E5}"/>
              </a:ext>
            </a:extLst>
          </p:cNvPr>
          <p:cNvCxnSpPr/>
          <p:nvPr/>
        </p:nvCxnSpPr>
        <p:spPr>
          <a:xfrm>
            <a:off x="3420533" y="2101614"/>
            <a:ext cx="23029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C592333C-D88B-4915-8DBE-D856F1E025D5}"/>
              </a:ext>
            </a:extLst>
          </p:cNvPr>
          <p:cNvCxnSpPr/>
          <p:nvPr/>
        </p:nvCxnSpPr>
        <p:spPr>
          <a:xfrm>
            <a:off x="6222059" y="2101614"/>
            <a:ext cx="230293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1DA9141-709F-467B-AF51-9C9995671384}"/>
              </a:ext>
            </a:extLst>
          </p:cNvPr>
          <p:cNvSpPr txBox="1"/>
          <p:nvPr/>
        </p:nvSpPr>
        <p:spPr>
          <a:xfrm>
            <a:off x="239385" y="5262880"/>
            <a:ext cx="26972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UCB Public Health Binational DR Trial</a:t>
            </a:r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xmlns="" id="{9C43EF39-99F2-4362-8C09-B24BA407B0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tretch>
            <a:fillRect/>
          </a:stretch>
        </p:blipFill>
        <p:spPr>
          <a:xfrm>
            <a:off x="246892" y="1534160"/>
            <a:ext cx="2691907" cy="3728720"/>
          </a:xfrm>
        </p:spPr>
      </p:pic>
    </p:spTree>
    <p:extLst>
      <p:ext uri="{BB962C8B-B14F-4D97-AF65-F5344CB8AC3E}">
        <p14:creationId xmlns:p14="http://schemas.microsoft.com/office/powerpoint/2010/main" val="3895840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92467" y="1367818"/>
            <a:ext cx="4859677" cy="4252491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en-US" sz="2400" b="1" dirty="0"/>
              <a:t>Panelist:</a:t>
            </a:r>
          </a:p>
          <a:p>
            <a:endParaRPr lang="en-US" sz="2400" b="1" dirty="0"/>
          </a:p>
          <a:p>
            <a:r>
              <a:rPr lang="en-US" sz="2400" b="1" dirty="0"/>
              <a:t>Jorge </a:t>
            </a:r>
            <a:r>
              <a:rPr lang="en-US" sz="2400" b="1" dirty="0" err="1"/>
              <a:t>Cuadros</a:t>
            </a:r>
            <a:r>
              <a:rPr lang="en-US" sz="2400" b="1" dirty="0"/>
              <a:t>, OD, PhD </a:t>
            </a:r>
          </a:p>
          <a:p>
            <a:r>
              <a:rPr lang="en-US" sz="2400" dirty="0"/>
              <a:t>Founder of </a:t>
            </a:r>
            <a:r>
              <a:rPr lang="en-US" sz="2400" dirty="0" err="1"/>
              <a:t>EyePACS</a:t>
            </a:r>
            <a:endParaRPr lang="en-US" sz="2400" dirty="0"/>
          </a:p>
          <a:p>
            <a:r>
              <a:rPr lang="en-US" sz="2000" dirty="0"/>
              <a:t>Assistant Clinical Professor and </a:t>
            </a:r>
          </a:p>
          <a:p>
            <a:r>
              <a:rPr lang="en-US" sz="2000" dirty="0"/>
              <a:t>Director of Informatics Research,</a:t>
            </a:r>
          </a:p>
          <a:p>
            <a:r>
              <a:rPr lang="en-US" sz="2000" dirty="0"/>
              <a:t>University of California, Berkeley</a:t>
            </a:r>
          </a:p>
          <a:p>
            <a:endParaRPr lang="en-US" sz="24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Evolution versus Inertia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957EA0A-3455-7547-A5CF-1FA645F1C4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8649" y="1367818"/>
            <a:ext cx="5043269" cy="427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827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C14AD484-5D49-4D3F-9F27-D696A0459802}"/>
              </a:ext>
            </a:extLst>
          </p:cNvPr>
          <p:cNvSpPr/>
          <p:nvPr/>
        </p:nvSpPr>
        <p:spPr>
          <a:xfrm>
            <a:off x="3924770" y="1546578"/>
            <a:ext cx="5159023" cy="36538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040" y="138645"/>
            <a:ext cx="8672337" cy="961311"/>
          </a:xfrm>
        </p:spPr>
        <p:txBody>
          <a:bodyPr/>
          <a:lstStyle/>
          <a:p>
            <a:r>
              <a:rPr lang="en-US" dirty="0" err="1"/>
              <a:t>Kaggle</a:t>
            </a:r>
            <a:r>
              <a:rPr lang="en-US" dirty="0"/>
              <a:t> Competition Grand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776" y="2066925"/>
            <a:ext cx="3714632" cy="3048001"/>
          </a:xfrm>
        </p:spPr>
        <p:txBody>
          <a:bodyPr>
            <a:normAutofit/>
          </a:bodyPr>
          <a:lstStyle/>
          <a:p>
            <a:r>
              <a:rPr lang="en-US" dirty="0"/>
              <a:t>Launched with 100,000 EyePACS images in February, 2015</a:t>
            </a:r>
          </a:p>
          <a:p>
            <a:r>
              <a:rPr lang="en-US" dirty="0"/>
              <a:t>Ended on July 27, 2015 </a:t>
            </a:r>
          </a:p>
          <a:p>
            <a:r>
              <a:rPr lang="en-US" dirty="0"/>
              <a:t>661 teams 6,999 entries</a:t>
            </a:r>
          </a:p>
          <a:p>
            <a:r>
              <a:rPr lang="en-US" dirty="0"/>
              <a:t>Best quadratic 𝛋 score is .86 – (better than humans who have best score of .83)</a:t>
            </a:r>
          </a:p>
          <a:p>
            <a:r>
              <a:rPr lang="en-US" dirty="0"/>
              <a:t>Prize is $100,000 won by Prof. Benjamin Graham, Warwick U., UK</a:t>
            </a:r>
          </a:p>
          <a:p>
            <a:r>
              <a:rPr lang="en-US" dirty="0"/>
              <a:t>Most entries are open source, therefore, made freely available to users</a:t>
            </a:r>
          </a:p>
          <a:p>
            <a:r>
              <a:rPr lang="en-US" dirty="0"/>
              <a:t>Free data set is used to train most DR algorithms in use today</a:t>
            </a:r>
          </a:p>
        </p:txBody>
      </p:sp>
      <p:pic>
        <p:nvPicPr>
          <p:cNvPr id="5" name="Picture 4" descr="Screen Shot 2015-04-27 at 9.58.29 AM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749" y="2715402"/>
            <a:ext cx="4907001" cy="837423"/>
          </a:xfrm>
          <a:prstGeom prst="rect">
            <a:avLst/>
          </a:prstGeom>
        </p:spPr>
      </p:pic>
      <p:pic>
        <p:nvPicPr>
          <p:cNvPr id="6" name="Picture 5" descr="site-logo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749" y="1854584"/>
            <a:ext cx="2160881" cy="774316"/>
          </a:xfrm>
          <a:prstGeom prst="rect">
            <a:avLst/>
          </a:prstGeom>
        </p:spPr>
      </p:pic>
      <p:pic>
        <p:nvPicPr>
          <p:cNvPr id="7" name="Picture 6" descr="chcf.gif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990" y="3905942"/>
            <a:ext cx="4907235" cy="66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7589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666994" y="400050"/>
            <a:ext cx="3477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6053" y="731327"/>
            <a:ext cx="3132595" cy="1483553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en-US" sz="2700" dirty="0">
                <a:solidFill>
                  <a:srgbClr val="FFFFFF"/>
                </a:solidFill>
              </a:rPr>
              <a:t>The Promise Of AI For Diabetic Retinopathy Screening:</a:t>
            </a:r>
          </a:p>
        </p:txBody>
      </p:sp>
      <p:pic>
        <p:nvPicPr>
          <p:cNvPr id="1026" name="Picture 2" descr="Image result for AI diabetic retinopathy workflow rohit varma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282" y="438074"/>
            <a:ext cx="4444290" cy="51435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762" y="2546157"/>
            <a:ext cx="2551176" cy="2518569"/>
          </a:xfrm>
        </p:spPr>
        <p:txBody>
          <a:bodyPr vert="horz" lIns="68580" tIns="34290" rIns="68580" bIns="34290" rtlCol="0" anchor="ctr" anchorCtr="0"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2"/>
                </a:solidFill>
              </a:rPr>
              <a:t>Reduces demand on eye care providers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2"/>
                </a:solidFill>
              </a:rPr>
              <a:t>Increases accuracy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2"/>
                </a:solidFill>
              </a:rPr>
              <a:t>Reduces cost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/>
          </a:p>
        </p:txBody>
      </p:sp>
      <p:sp>
        <p:nvSpPr>
          <p:cNvPr id="5" name="TextBox 4"/>
          <p:cNvSpPr txBox="1">
            <a:spLocks/>
          </p:cNvSpPr>
          <p:nvPr/>
        </p:nvSpPr>
        <p:spPr>
          <a:xfrm>
            <a:off x="2327226" y="5297895"/>
            <a:ext cx="15773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Rohit Varma, 2018</a:t>
            </a:r>
          </a:p>
        </p:txBody>
      </p:sp>
    </p:spTree>
    <p:extLst>
      <p:ext uri="{BB962C8B-B14F-4D97-AF65-F5344CB8AC3E}">
        <p14:creationId xmlns:p14="http://schemas.microsoft.com/office/powerpoint/2010/main" val="25372097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666994" y="400050"/>
            <a:ext cx="3477006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06053" y="731327"/>
            <a:ext cx="3132595" cy="1483553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en-US" sz="2700" dirty="0">
                <a:solidFill>
                  <a:srgbClr val="FFFFFF"/>
                </a:solidFill>
              </a:rPr>
              <a:t>The Promise of AI For Diabetic Retinopathy Screening:</a:t>
            </a:r>
          </a:p>
        </p:txBody>
      </p:sp>
      <p:pic>
        <p:nvPicPr>
          <p:cNvPr id="1026" name="Picture 2" descr="Image result for AI diabetic retinopathy workflow rohit varma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079" y="444224"/>
            <a:ext cx="4490276" cy="5196721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49178" y="2619930"/>
            <a:ext cx="2551176" cy="2518569"/>
          </a:xfrm>
        </p:spPr>
        <p:txBody>
          <a:bodyPr vert="horz" lIns="68580" tIns="34290" rIns="68580" bIns="34290" rtlCol="0" anchor="ctr" anchorCtr="0">
            <a:normAutofit fontScale="925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2"/>
                </a:solidFill>
              </a:rPr>
              <a:t>Reduces demand on eye care providers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2"/>
                </a:solidFill>
              </a:rPr>
              <a:t>Increases accuracy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chemeClr val="bg2"/>
                </a:solidFill>
              </a:rPr>
              <a:t>Reduces cost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b="1" dirty="0"/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H="1" flipV="1">
            <a:off x="1946320" y="868520"/>
            <a:ext cx="4302858" cy="1853208"/>
          </a:xfrm>
          <a:prstGeom prst="straightConnector1">
            <a:avLst/>
          </a:prstGeom>
          <a:ln w="53975">
            <a:solidFill>
              <a:srgbClr val="00B0F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>
            <a:spLocks/>
          </p:cNvSpPr>
          <p:nvPr/>
        </p:nvSpPr>
        <p:spPr>
          <a:xfrm>
            <a:off x="3179888" y="1109051"/>
            <a:ext cx="2236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Increases demand on primary care</a:t>
            </a:r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>
          <a:xfrm flipH="1">
            <a:off x="1946320" y="4642678"/>
            <a:ext cx="4302859" cy="495821"/>
          </a:xfrm>
          <a:prstGeom prst="straightConnector1">
            <a:avLst/>
          </a:prstGeom>
          <a:ln w="53975">
            <a:solidFill>
              <a:srgbClr val="00B05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cxnSpLocks/>
          </p:cNvCxnSpPr>
          <p:nvPr/>
        </p:nvCxnSpPr>
        <p:spPr>
          <a:xfrm flipH="1" flipV="1">
            <a:off x="3317461" y="2817370"/>
            <a:ext cx="2931717" cy="990796"/>
          </a:xfrm>
          <a:prstGeom prst="straightConnector1">
            <a:avLst/>
          </a:prstGeom>
          <a:ln w="53975">
            <a:solidFill>
              <a:srgbClr val="00B0F0"/>
            </a:solidFill>
            <a:headEnd w="lg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>
            <a:spLocks/>
          </p:cNvSpPr>
          <p:nvPr/>
        </p:nvSpPr>
        <p:spPr>
          <a:xfrm>
            <a:off x="3408820" y="4060548"/>
            <a:ext cx="1843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High referral cost to patient, PCP</a:t>
            </a:r>
          </a:p>
        </p:txBody>
      </p:sp>
      <p:sp>
        <p:nvSpPr>
          <p:cNvPr id="26" name="TextBox 25"/>
          <p:cNvSpPr txBox="1">
            <a:spLocks/>
          </p:cNvSpPr>
          <p:nvPr/>
        </p:nvSpPr>
        <p:spPr>
          <a:xfrm>
            <a:off x="3835802" y="2337512"/>
            <a:ext cx="1831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Only detects DR -- need exam for other disease</a:t>
            </a:r>
          </a:p>
        </p:txBody>
      </p:sp>
    </p:spTree>
    <p:extLst>
      <p:ext uri="{BB962C8B-B14F-4D97-AF65-F5344CB8AC3E}">
        <p14:creationId xmlns:p14="http://schemas.microsoft.com/office/powerpoint/2010/main" val="6036456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xmlns="" id="{C2F381D0-C1CA-475F-9C3F-F90AD1F13CAC}"/>
              </a:ext>
            </a:extLst>
          </p:cNvPr>
          <p:cNvGraphicFramePr>
            <a:graphicFrameLocks noGrp="1"/>
          </p:cNvGraphicFramePr>
          <p:nvPr>
            <p:ph sz="quarter" idx="11"/>
            <p:extLst/>
          </p:nvPr>
        </p:nvGraphicFramePr>
        <p:xfrm>
          <a:off x="244228" y="2033175"/>
          <a:ext cx="8655050" cy="34870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9C465CD-077F-4FFE-A9A6-2F2086FC8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Health Care Encounter Diagram Used for DH Discussion: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xmlns="" id="{2D382C8C-40A9-4074-A384-4C6F7A571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4229" y="0"/>
            <a:ext cx="8805697" cy="897295"/>
          </a:xfrm>
        </p:spPr>
        <p:txBody>
          <a:bodyPr/>
          <a:lstStyle/>
          <a:p>
            <a:r>
              <a:rPr lang="en-US" dirty="0"/>
              <a:t>UCB and EyePACS in Optometric Education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A6C56D-D51B-4BCA-BD3B-3E24C88B6E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Current Use Of Telemedicine, AI, and Data Science For Research and Education</a:t>
            </a:r>
          </a:p>
        </p:txBody>
      </p:sp>
    </p:spTree>
    <p:extLst>
      <p:ext uri="{BB962C8B-B14F-4D97-AF65-F5344CB8AC3E}">
        <p14:creationId xmlns:p14="http://schemas.microsoft.com/office/powerpoint/2010/main" val="147974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322" y="841664"/>
            <a:ext cx="7939549" cy="2996630"/>
          </a:xfrm>
        </p:spPr>
        <p:txBody>
          <a:bodyPr/>
          <a:lstStyle/>
          <a:p>
            <a:r>
              <a:rPr lang="en-US" sz="3600" dirty="0"/>
              <a:t>“</a:t>
            </a:r>
            <a:r>
              <a:rPr lang="en-US" sz="3733" b="0" cap="none" dirty="0">
                <a:solidFill>
                  <a:srgbClr val="EBEBEB"/>
                </a:solidFill>
                <a:latin typeface="Century Gothic"/>
                <a:cs typeface="+mj-cs"/>
              </a:rPr>
              <a:t>..understanding the dynamics of communication between human beings improves the way we design information systems in health care. </a:t>
            </a:r>
            <a:r>
              <a:rPr lang="en-US" sz="3600" dirty="0"/>
              <a:t>”</a:t>
            </a:r>
          </a:p>
        </p:txBody>
      </p:sp>
      <p:sp>
        <p:nvSpPr>
          <p:cNvPr id="5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606425" y="4056063"/>
            <a:ext cx="7939088" cy="581025"/>
          </a:xfrm>
        </p:spPr>
        <p:txBody>
          <a:bodyPr/>
          <a:lstStyle/>
          <a:p>
            <a:r>
              <a:rPr lang="en-US" dirty="0"/>
              <a:t>- Enrico </a:t>
            </a:r>
            <a:r>
              <a:rPr lang="en-US" dirty="0" err="1"/>
              <a:t>Coiera</a:t>
            </a:r>
            <a:r>
              <a:rPr lang="en-US" dirty="0"/>
              <a:t>, “When Conversation Is Better Than Computation” – JAMIA, 2000</a:t>
            </a:r>
          </a:p>
        </p:txBody>
      </p:sp>
    </p:spTree>
    <p:extLst>
      <p:ext uri="{BB962C8B-B14F-4D97-AF65-F5344CB8AC3E}">
        <p14:creationId xmlns:p14="http://schemas.microsoft.com/office/powerpoint/2010/main" val="18029877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3028AF3-C5B2-4118-8E13-555249D59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3E9AE8-F92B-4906-B41C-76AD73724AD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Jorge Cuadros, OD, PhD    jcuadros@berkeley.edu</a:t>
            </a:r>
          </a:p>
        </p:txBody>
      </p:sp>
      <p:pic>
        <p:nvPicPr>
          <p:cNvPr id="4" name="Picture 2" descr="http://www.haas.berkeley.edu/groups/pubs/calbusiness/summer2005/images/bearlogo_158_ucbso.jpg">
            <a:extLst>
              <a:ext uri="{FF2B5EF4-FFF2-40B4-BE49-F238E27FC236}">
                <a16:creationId xmlns:a16="http://schemas.microsoft.com/office/drawing/2014/main" xmlns="" id="{BD9522F4-C6FD-4D76-A988-5F9915272A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026" y="126270"/>
            <a:ext cx="2089994" cy="1798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building  Description automatically generated">
            <a:extLst>
              <a:ext uri="{FF2B5EF4-FFF2-40B4-BE49-F238E27FC236}">
                <a16:creationId xmlns:a16="http://schemas.microsoft.com/office/drawing/2014/main" xmlns="" id="{F30ADA92-B3A9-4250-965F-5BFF9405DAC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9638" y="3052072"/>
            <a:ext cx="2649582" cy="264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1227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89211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AE85EC-8430-47FF-9DDA-0980BFA6F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endParaRPr lang="en-US" sz="27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0A339F0-5943-ED45-B5D2-8F3BB3787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909971" y="2134721"/>
            <a:ext cx="6289373" cy="2873959"/>
          </a:xfrm>
        </p:spPr>
        <p:txBody>
          <a:bodyPr>
            <a:noAutofit/>
          </a:bodyPr>
          <a:lstStyle/>
          <a:p>
            <a:r>
              <a:rPr lang="en-US" sz="2100" dirty="0">
                <a:hlinkClick r:id="rId2"/>
              </a:rPr>
              <a:t>https://www.belkin-laser.com/</a:t>
            </a:r>
            <a:endParaRPr lang="en-US" sz="2100" dirty="0"/>
          </a:p>
          <a:p>
            <a:pPr marL="0" indent="0">
              <a:buNone/>
            </a:pPr>
            <a:endParaRPr lang="en-US" sz="2100" dirty="0"/>
          </a:p>
          <a:p>
            <a:r>
              <a:rPr lang="en-US" sz="2100" dirty="0">
                <a:hlinkClick r:id="rId3"/>
              </a:rPr>
              <a:t>https://www.dropbox.com/s/i5k1rxuc5q08q3n/BELKIN - Treatment 10_Large %280.10%29.mp4?dl=0</a:t>
            </a:r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35D20A89-C39C-7743-A878-AA3E6AB13812}"/>
              </a:ext>
            </a:extLst>
          </p:cNvPr>
          <p:cNvSpPr txBox="1">
            <a:spLocks/>
          </p:cNvSpPr>
          <p:nvPr/>
        </p:nvSpPr>
        <p:spPr>
          <a:xfrm>
            <a:off x="381495" y="788649"/>
            <a:ext cx="8382626" cy="1346072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342900" rtl="0" eaLnBrk="1" latinLnBrk="0" hangingPunct="1">
              <a:spcBef>
                <a:spcPct val="0"/>
              </a:spcBef>
              <a:buNone/>
              <a:defRPr sz="2100" b="0" i="0" kern="1200">
                <a:solidFill>
                  <a:srgbClr val="003262"/>
                </a:solidFill>
                <a:latin typeface="Arial Black"/>
                <a:ea typeface="+mj-ea"/>
                <a:cs typeface="Arial Black"/>
              </a:defRPr>
            </a:lvl1pPr>
          </a:lstStyle>
          <a:p>
            <a:pPr algn="ctr" defTabSz="342892"/>
            <a:r>
              <a:rPr lang="en-US" sz="3000" dirty="0"/>
              <a:t>Glaucoma: Research News and Views</a:t>
            </a:r>
          </a:p>
          <a:p>
            <a:pPr algn="ctr" defTabSz="342892"/>
            <a:endParaRPr lang="en-US" sz="3000" dirty="0"/>
          </a:p>
          <a:p>
            <a:pPr algn="ctr" defTabSz="342892"/>
            <a:r>
              <a:rPr lang="en-US" sz="3000" dirty="0"/>
              <a:t>Belkin Laser – Direct SLT</a:t>
            </a:r>
          </a:p>
        </p:txBody>
      </p:sp>
    </p:spTree>
    <p:extLst>
      <p:ext uri="{BB962C8B-B14F-4D97-AF65-F5344CB8AC3E}">
        <p14:creationId xmlns:p14="http://schemas.microsoft.com/office/powerpoint/2010/main" val="2702582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Evolution versus Inertia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The Fourth Industrial Revolution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xmlns="" id="{534FA6B0-B41A-6B4B-B0DC-2F743101A52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013736" y="2561575"/>
            <a:ext cx="6739848" cy="1414524"/>
          </a:xfrm>
        </p:spPr>
        <p:txBody>
          <a:bodyPr>
            <a:normAutofit/>
          </a:bodyPr>
          <a:lstStyle/>
          <a:p>
            <a:r>
              <a:rPr lang="en-US" sz="2800" dirty="0">
                <a:hlinkClick r:id="rId2"/>
              </a:rPr>
              <a:t>https://youtu.be/SCGV1tNBoeU</a:t>
            </a:r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1E4C701-C5F6-C342-8559-92AE4667A86C}"/>
              </a:ext>
            </a:extLst>
          </p:cNvPr>
          <p:cNvSpPr txBox="1"/>
          <p:nvPr/>
        </p:nvSpPr>
        <p:spPr>
          <a:xfrm>
            <a:off x="6482993" y="211647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4408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i="1" dirty="0"/>
              <a:t>Evolution vs. Inertia 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608FF11-DB74-1C49-8A3D-59B9EBCDA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04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Title 1">
            <a:extLst>
              <a:ext uri="{FF2B5EF4-FFF2-40B4-BE49-F238E27FC236}">
                <a16:creationId xmlns:a16="http://schemas.microsoft.com/office/drawing/2014/main" xmlns="" id="{3431042E-C594-0D45-87A6-A01809464304}"/>
              </a:ext>
            </a:extLst>
          </p:cNvPr>
          <p:cNvSpPr>
            <a:spLocks noGrp="1"/>
          </p:cNvSpPr>
          <p:nvPr>
            <p:ph type="ctr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9248" tIns="39624" rIns="79248" bIns="39624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en-US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447C51E-B668-9840-BC8D-A05DBEAB96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305156" name="Picture 6" descr="Image result for people crossing at a crosswalk">
            <a:extLst>
              <a:ext uri="{FF2B5EF4-FFF2-40B4-BE49-F238E27FC236}">
                <a16:creationId xmlns:a16="http://schemas.microsoft.com/office/drawing/2014/main" xmlns="" id="{1E414746-7C7C-2E47-BC01-ADD77C183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68" y="445770"/>
            <a:ext cx="7916332" cy="5145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74250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xmlns="" id="{F6407526-4FB4-EE44-A111-29CEFC219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000" dirty="0">
                <a:latin typeface="Zapfino" panose="03030300040707070C03" pitchFamily="66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We must be original enough to evade the label of “routine” &amp; therefore the “threat” of automation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xmlns="" id="{8A7E21CD-0D09-B24E-883C-CCA2C6246D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23165"/>
      </p:ext>
    </p:extLst>
  </p:cSld>
  <p:clrMapOvr>
    <a:masterClrMapping/>
  </p:clrMapOvr>
</p:sld>
</file>

<file path=ppt/theme/theme1.xml><?xml version="1.0" encoding="utf-8"?>
<a:theme xmlns:a="http://schemas.openxmlformats.org/drawingml/2006/main" name="ASCOtemplate">
  <a:themeElements>
    <a:clrScheme name="Custom 22">
      <a:dk1>
        <a:srgbClr val="363333"/>
      </a:dk1>
      <a:lt1>
        <a:sysClr val="window" lastClr="FFFFFF"/>
      </a:lt1>
      <a:dk2>
        <a:srgbClr val="1F497D"/>
      </a:dk2>
      <a:lt2>
        <a:srgbClr val="EEECE1"/>
      </a:lt2>
      <a:accent1>
        <a:srgbClr val="129045"/>
      </a:accent1>
      <a:accent2>
        <a:srgbClr val="084885"/>
      </a:accent2>
      <a:accent3>
        <a:srgbClr val="FC3F23"/>
      </a:accent3>
      <a:accent4>
        <a:srgbClr val="818386"/>
      </a:accent4>
      <a:accent5>
        <a:srgbClr val="4BACC6"/>
      </a:accent5>
      <a:accent6>
        <a:srgbClr val="404040"/>
      </a:accent6>
      <a:hlink>
        <a:srgbClr val="129045"/>
      </a:hlink>
      <a:folHlink>
        <a:srgbClr val="81838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SCOtemplate">
  <a:themeElements>
    <a:clrScheme name="Custom 22">
      <a:dk1>
        <a:srgbClr val="363333"/>
      </a:dk1>
      <a:lt1>
        <a:sysClr val="window" lastClr="FFFFFF"/>
      </a:lt1>
      <a:dk2>
        <a:srgbClr val="1F497D"/>
      </a:dk2>
      <a:lt2>
        <a:srgbClr val="EEECE1"/>
      </a:lt2>
      <a:accent1>
        <a:srgbClr val="129045"/>
      </a:accent1>
      <a:accent2>
        <a:srgbClr val="084885"/>
      </a:accent2>
      <a:accent3>
        <a:srgbClr val="FC3F23"/>
      </a:accent3>
      <a:accent4>
        <a:srgbClr val="818386"/>
      </a:accent4>
      <a:accent5>
        <a:srgbClr val="4BACC6"/>
      </a:accent5>
      <a:accent6>
        <a:srgbClr val="404040"/>
      </a:accent6>
      <a:hlink>
        <a:srgbClr val="129045"/>
      </a:hlink>
      <a:folHlink>
        <a:srgbClr val="81838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SCO PowerPoint Template Jan 2019" id="{9336DC74-D13B-4DB1-90F8-D33977159AAF}" vid="{FED39DAA-7DB8-4553-9FB7-5A55A57CAEF6}"/>
    </a:ext>
  </a:extLst>
</a:theme>
</file>

<file path=ppt/theme/theme3.xml><?xml version="1.0" encoding="utf-8"?>
<a:theme xmlns:a="http://schemas.openxmlformats.org/drawingml/2006/main" name="2_ASCOtemplate">
  <a:themeElements>
    <a:clrScheme name="Custom 22">
      <a:dk1>
        <a:srgbClr val="363333"/>
      </a:dk1>
      <a:lt1>
        <a:sysClr val="window" lastClr="FFFFFF"/>
      </a:lt1>
      <a:dk2>
        <a:srgbClr val="1F497D"/>
      </a:dk2>
      <a:lt2>
        <a:srgbClr val="EEECE1"/>
      </a:lt2>
      <a:accent1>
        <a:srgbClr val="129045"/>
      </a:accent1>
      <a:accent2>
        <a:srgbClr val="084885"/>
      </a:accent2>
      <a:accent3>
        <a:srgbClr val="FC3F23"/>
      </a:accent3>
      <a:accent4>
        <a:srgbClr val="818386"/>
      </a:accent4>
      <a:accent5>
        <a:srgbClr val="4BACC6"/>
      </a:accent5>
      <a:accent6>
        <a:srgbClr val="404040"/>
      </a:accent6>
      <a:hlink>
        <a:srgbClr val="129045"/>
      </a:hlink>
      <a:folHlink>
        <a:srgbClr val="818386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ASCOtemplate.potx</Template>
  <TotalTime>16668</TotalTime>
  <Words>1925</Words>
  <Application>Microsoft Office PowerPoint</Application>
  <PresentationFormat>Custom</PresentationFormat>
  <Paragraphs>322</Paragraphs>
  <Slides>57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Arial</vt:lpstr>
      <vt:lpstr>Arial Black</vt:lpstr>
      <vt:lpstr>Brush Script MT</vt:lpstr>
      <vt:lpstr>Calibri</vt:lpstr>
      <vt:lpstr>Century Gothic</vt:lpstr>
      <vt:lpstr>Gotham-Bold</vt:lpstr>
      <vt:lpstr>Gotham-Book</vt:lpstr>
      <vt:lpstr>Verdana</vt:lpstr>
      <vt:lpstr>Wingdings</vt:lpstr>
      <vt:lpstr>Zapfino</vt:lpstr>
      <vt:lpstr>ASCOtemplate</vt:lpstr>
      <vt:lpstr>1_ASCOtemplate</vt:lpstr>
      <vt:lpstr>2_ASCOtemplate</vt:lpstr>
      <vt:lpstr>Evolution vs. Inertia </vt:lpstr>
      <vt:lpstr>Evolution versus Inertia</vt:lpstr>
      <vt:lpstr>Evolution versus Inertia</vt:lpstr>
      <vt:lpstr>Evolution versus Inertia</vt:lpstr>
      <vt:lpstr>Evolution versus Inertia</vt:lpstr>
      <vt:lpstr>Evolution versus Inertia</vt:lpstr>
      <vt:lpstr>Evolution vs. Inertia </vt:lpstr>
      <vt:lpstr>PowerPoint Presentation</vt:lpstr>
      <vt:lpstr>We must be original enough to evade the label of “routine” &amp; therefore the “threat” of automation</vt:lpstr>
      <vt:lpstr>Disruptive Technology</vt:lpstr>
      <vt:lpstr>Disruptive Technology</vt:lpstr>
      <vt:lpstr>THE EXISTING MODEL OF HIGHER ED HAS YET TO ADAPT TO THE SEISMIC SHIFTS RATTLING THE FoUNDATION OF THE GLOBAL ECONOMY  Aoun</vt:lpstr>
      <vt:lpstr>PowerPoint Presentation</vt:lpstr>
      <vt:lpstr>Optometric Education Realities</vt:lpstr>
      <vt:lpstr>Optometric Education Realities</vt:lpstr>
      <vt:lpstr>Teach them to create and discover</vt:lpstr>
      <vt:lpstr>Optometric Career Skill Development</vt:lpstr>
      <vt:lpstr>What About Technology?  AI, VR, 3D Printing, Autorefraction, Ecommerce…..</vt:lpstr>
      <vt:lpstr>PowerPoint Presentation</vt:lpstr>
      <vt:lpstr>Optometric Megatrends</vt:lpstr>
      <vt:lpstr>Robots vs CoBots</vt:lpstr>
      <vt:lpstr>PowerPoint Presentation</vt:lpstr>
      <vt:lpstr>Technology Evolution </vt:lpstr>
      <vt:lpstr>When dealing with technological &amp; social change people have always responded by improving their educAtion</vt:lpstr>
      <vt:lpstr>Optometric Education</vt:lpstr>
      <vt:lpstr>Social Media – Online Care – E-Commerce</vt:lpstr>
      <vt:lpstr>Concluding Thoughts</vt:lpstr>
      <vt:lpstr>Teach them to employ all of the technological wonders of our age to thrive in an economy &amp; society transferred by intelligent machines</vt:lpstr>
      <vt:lpstr>Although we can’t predict what the future will hold, we can predict with reasonable certainty that it will be different  E. Weissberg</vt:lpstr>
      <vt:lpstr>“It’s not the strongest species that survive, not even the most intelligent; it’s the one most responsive to change”</vt:lpstr>
      <vt:lpstr>Innovate Optometry</vt:lpstr>
      <vt:lpstr>Preparing Optometric  Educators for the Future</vt:lpstr>
      <vt:lpstr>ODs on Facebook</vt:lpstr>
      <vt:lpstr>OD to OD Communication  in Social Media</vt:lpstr>
      <vt:lpstr>Trolling/Agendas</vt:lpstr>
      <vt:lpstr>Hurtful Comments</vt:lpstr>
      <vt:lpstr>Partisan Politics &amp; Racism</vt:lpstr>
      <vt:lpstr>People Who Threaten</vt:lpstr>
      <vt:lpstr>Flouncing</vt:lpstr>
      <vt:lpstr>Complaining</vt:lpstr>
      <vt:lpstr>Why is Social Media Not Harnessed by for Advocacy or Education?</vt:lpstr>
      <vt:lpstr>Perspective of Prospectives</vt:lpstr>
      <vt:lpstr>Managing Information in the  Age of Information – the 4 “E’s”</vt:lpstr>
      <vt:lpstr>Myopia Control</vt:lpstr>
      <vt:lpstr>Evolution Vs Inertia: Telehealth, ai, &amp; Digital Health</vt:lpstr>
      <vt:lpstr>Flashback 1998</vt:lpstr>
      <vt:lpstr>Flashback 1998</vt:lpstr>
      <vt:lpstr>UCB and EyePACS in Optometric Education</vt:lpstr>
      <vt:lpstr>UCB and EyePACS in Optometric Research</vt:lpstr>
      <vt:lpstr>Kaggle Competition Grand Challenge</vt:lpstr>
      <vt:lpstr>The Promise Of AI For Diabetic Retinopathy Screening:</vt:lpstr>
      <vt:lpstr>The Promise of AI For Diabetic Retinopathy Screening:</vt:lpstr>
      <vt:lpstr>UCB and EyePACS in Optometric Education</vt:lpstr>
      <vt:lpstr>“..understanding the dynamics of communication between human beings improves the way we design information systems in health care. ”</vt:lpstr>
      <vt:lpstr>Thank You!</vt:lpstr>
      <vt:lpstr>PowerPoint Presentation</vt:lpstr>
      <vt:lpstr>PowerPoint Presentation</vt:lpstr>
    </vt:vector>
  </TitlesOfParts>
  <Company>PulsePoint Group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PPG Intern</dc:creator>
  <cp:lastModifiedBy>LaShawn Sidbury</cp:lastModifiedBy>
  <cp:revision>163</cp:revision>
  <cp:lastPrinted>2014-11-11T15:58:20Z</cp:lastPrinted>
  <dcterms:created xsi:type="dcterms:W3CDTF">2014-10-10T18:16:44Z</dcterms:created>
  <dcterms:modified xsi:type="dcterms:W3CDTF">2019-03-14T14:03:31Z</dcterms:modified>
</cp:coreProperties>
</file>