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04" r:id="rId2"/>
    <p:sldId id="319" r:id="rId3"/>
    <p:sldId id="320" r:id="rId4"/>
    <p:sldId id="321" r:id="rId5"/>
    <p:sldId id="322" r:id="rId6"/>
    <p:sldId id="323" r:id="rId7"/>
    <p:sldId id="324" r:id="rId8"/>
    <p:sldId id="325" r:id="rId9"/>
    <p:sldId id="309" r:id="rId10"/>
    <p:sldId id="298" r:id="rId11"/>
    <p:sldId id="260" r:id="rId12"/>
    <p:sldId id="299" r:id="rId13"/>
    <p:sldId id="261" r:id="rId14"/>
    <p:sldId id="312" r:id="rId15"/>
    <p:sldId id="313" r:id="rId16"/>
    <p:sldId id="265" r:id="rId17"/>
    <p:sldId id="314" r:id="rId18"/>
    <p:sldId id="315" r:id="rId19"/>
    <p:sldId id="262" r:id="rId20"/>
    <p:sldId id="316" r:id="rId21"/>
    <p:sldId id="317" r:id="rId22"/>
    <p:sldId id="318" r:id="rId23"/>
  </p:sldIdLst>
  <p:sldSz cx="9144000" cy="59436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425"/>
    <a:srgbClr val="144686"/>
    <a:srgbClr val="818386"/>
    <a:srgbClr val="2F9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5" autoAdjust="0"/>
    <p:restoredTop sz="89781" autoAdjust="0"/>
  </p:normalViewPr>
  <p:slideViewPr>
    <p:cSldViewPr snapToGrid="0" snapToObjects="1">
      <p:cViewPr varScale="1">
        <p:scale>
          <a:sx n="77" d="100"/>
          <a:sy n="77" d="100"/>
        </p:scale>
        <p:origin x="1230" y="78"/>
      </p:cViewPr>
      <p:guideLst>
        <p:guide orient="horz" pos="187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B1AFD-C3B5-D747-AEBC-CECC3668CE18}" type="datetimeFigureOut">
              <a:rPr lang="en-US" smtClean="0"/>
              <a:t>3/11/2019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B0DAE-77B5-0D49-A461-26BE235F1B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1681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3500F-92DF-2043-A70E-8B469553E519}" type="datetimeFigureOut">
              <a:rPr lang="en-US" smtClean="0"/>
              <a:t>3/11/2019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2163" y="685800"/>
            <a:ext cx="52736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F4CE7-D3A1-A949-B90A-1C71AF4ECF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880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545" y="5206607"/>
            <a:ext cx="2481561" cy="62039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4229" y="205101"/>
            <a:ext cx="8655929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244229" y="1395516"/>
            <a:ext cx="8655929" cy="650081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2046288"/>
            <a:ext cx="9144000" cy="25682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638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rgbClr val="1290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6322" y="1925252"/>
            <a:ext cx="7939549" cy="1913042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4400" b="1" i="0" cap="all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 BIG QUOTE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6425" y="4056063"/>
            <a:ext cx="7939088" cy="581025"/>
          </a:xfrm>
        </p:spPr>
        <p:txBody>
          <a:bodyPr anchor="ctr" anchorCtr="0"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949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6322" y="1925252"/>
            <a:ext cx="7939549" cy="1913042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4400" b="1" i="0" cap="all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 BIG QUOTE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6425" y="4056063"/>
            <a:ext cx="7939088" cy="581025"/>
          </a:xfrm>
        </p:spPr>
        <p:txBody>
          <a:bodyPr anchor="ctr" anchorCtr="0"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0928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6322" y="1925252"/>
            <a:ext cx="7939549" cy="1913042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4400" b="1" i="0" cap="all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 BIG QUOTE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6425" y="4056063"/>
            <a:ext cx="7939088" cy="581025"/>
          </a:xfrm>
        </p:spPr>
        <p:txBody>
          <a:bodyPr anchor="ctr" anchorCtr="0"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0928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sz="quarter" idx="11"/>
          </p:nvPr>
        </p:nvSpPr>
        <p:spPr>
          <a:xfrm>
            <a:off x="244475" y="1534160"/>
            <a:ext cx="8655683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222860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sz="quarter" idx="11"/>
          </p:nvPr>
        </p:nvSpPr>
        <p:spPr>
          <a:xfrm>
            <a:off x="244475" y="1924328"/>
            <a:ext cx="8655683" cy="3221398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44228" y="1369868"/>
            <a:ext cx="8655930" cy="55446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0188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sz="quarter" idx="11"/>
          </p:nvPr>
        </p:nvSpPr>
        <p:spPr>
          <a:xfrm>
            <a:off x="244228" y="1534160"/>
            <a:ext cx="4171669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4664829" y="1534160"/>
            <a:ext cx="4235082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8701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244228" y="1513629"/>
            <a:ext cx="4171916" cy="55446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5076" y="1513629"/>
            <a:ext cx="4235082" cy="55446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11"/>
          </p:nvPr>
        </p:nvSpPr>
        <p:spPr>
          <a:xfrm>
            <a:off x="244475" y="2068089"/>
            <a:ext cx="4171669" cy="3216932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4665076" y="2068089"/>
            <a:ext cx="4235082" cy="3216932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3297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4665076" y="1534160"/>
            <a:ext cx="4235082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474" y="1534160"/>
            <a:ext cx="4171669" cy="3728720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3079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5076" y="1534160"/>
            <a:ext cx="4235082" cy="5080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4665076" y="2164080"/>
            <a:ext cx="4235082" cy="30988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474" y="1534160"/>
            <a:ext cx="4171669" cy="372872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904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244229" y="1534160"/>
            <a:ext cx="4235082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65076" y="1534160"/>
            <a:ext cx="4171669" cy="372872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5431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9506857" y="2394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545" y="5206607"/>
            <a:ext cx="2481561" cy="620390"/>
          </a:xfrm>
          <a:prstGeom prst="rect">
            <a:avLst/>
          </a:prstGeom>
        </p:spPr>
      </p:pic>
      <p:pic>
        <p:nvPicPr>
          <p:cNvPr id="10" name="Picture 9" descr="shutterstock_219235912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45597"/>
            <a:ext cx="9144000" cy="25689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4229" y="205101"/>
            <a:ext cx="8655929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244229" y="1395516"/>
            <a:ext cx="8655929" cy="650081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PPTmockImageA.pdf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24"/>
          <a:stretch/>
        </p:blipFill>
        <p:spPr>
          <a:xfrm>
            <a:off x="0" y="2045597"/>
            <a:ext cx="9144000" cy="256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51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44228" y="1534160"/>
            <a:ext cx="4235082" cy="5080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244228" y="2164080"/>
            <a:ext cx="4235082" cy="30988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61619" y="1534160"/>
            <a:ext cx="4171669" cy="372872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1816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9" y="1534160"/>
            <a:ext cx="2697233" cy="372872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6187438" y="1534160"/>
            <a:ext cx="2712720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5"/>
          </p:nvPr>
        </p:nvSpPr>
        <p:spPr>
          <a:xfrm>
            <a:off x="3208090" y="1534160"/>
            <a:ext cx="2712720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825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187438" y="1534160"/>
            <a:ext cx="2712720" cy="52937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08090" y="1534160"/>
            <a:ext cx="2712720" cy="52937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9" y="1534160"/>
            <a:ext cx="2697233" cy="372872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6187438" y="2235200"/>
            <a:ext cx="2712720" cy="302768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5"/>
          </p:nvPr>
        </p:nvSpPr>
        <p:spPr>
          <a:xfrm>
            <a:off x="3208090" y="2235200"/>
            <a:ext cx="2712720" cy="302768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99920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9" y="1534160"/>
            <a:ext cx="2697233" cy="125984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244228" y="2926080"/>
            <a:ext cx="2712720" cy="23368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215834" y="1534160"/>
            <a:ext cx="2697233" cy="125984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3215834" y="2926080"/>
            <a:ext cx="2712720" cy="23368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87439" y="1534160"/>
            <a:ext cx="2697233" cy="125984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20"/>
          </p:nvPr>
        </p:nvSpPr>
        <p:spPr>
          <a:xfrm>
            <a:off x="6187438" y="2926080"/>
            <a:ext cx="2712720" cy="23368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333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9" y="1534160"/>
            <a:ext cx="2697233" cy="125984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231321" y="1534160"/>
            <a:ext cx="2697233" cy="125984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87439" y="1534160"/>
            <a:ext cx="2697233" cy="125984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244229" y="2866176"/>
            <a:ext cx="2712720" cy="44248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3228863" y="2866176"/>
            <a:ext cx="2712720" cy="44248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187439" y="2866176"/>
            <a:ext cx="2712720" cy="44248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24"/>
          </p:nvPr>
        </p:nvSpPr>
        <p:spPr>
          <a:xfrm>
            <a:off x="244228" y="3383280"/>
            <a:ext cx="2712720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25"/>
          </p:nvPr>
        </p:nvSpPr>
        <p:spPr>
          <a:xfrm>
            <a:off x="3215834" y="3383280"/>
            <a:ext cx="2712720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26"/>
          </p:nvPr>
        </p:nvSpPr>
        <p:spPr>
          <a:xfrm>
            <a:off x="6187438" y="3383280"/>
            <a:ext cx="2712720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3926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8" y="1534160"/>
            <a:ext cx="4218915" cy="125984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244228" y="2866176"/>
            <a:ext cx="4218915" cy="44248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24"/>
          </p:nvPr>
        </p:nvSpPr>
        <p:spPr>
          <a:xfrm>
            <a:off x="244227" y="3383280"/>
            <a:ext cx="4218915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81244" y="1534160"/>
            <a:ext cx="4218915" cy="125984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681244" y="2866176"/>
            <a:ext cx="4218915" cy="44248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27"/>
          </p:nvPr>
        </p:nvSpPr>
        <p:spPr>
          <a:xfrm>
            <a:off x="4681243" y="3383280"/>
            <a:ext cx="4218915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00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9" y="1534160"/>
            <a:ext cx="4218915" cy="1767588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24"/>
          </p:nvPr>
        </p:nvSpPr>
        <p:spPr>
          <a:xfrm>
            <a:off x="244227" y="3383280"/>
            <a:ext cx="4218915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81244" y="1534160"/>
            <a:ext cx="4218915" cy="1767588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27"/>
          </p:nvPr>
        </p:nvSpPr>
        <p:spPr>
          <a:xfrm>
            <a:off x="4681243" y="3383280"/>
            <a:ext cx="4218915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52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334000" y="1524000"/>
            <a:ext cx="3566158" cy="186944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334000" y="3535680"/>
            <a:ext cx="3566158" cy="186944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8"/>
          </p:nvPr>
        </p:nvSpPr>
        <p:spPr>
          <a:xfrm>
            <a:off x="244354" y="1524000"/>
            <a:ext cx="4896606" cy="59257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244228" y="2286000"/>
            <a:ext cx="4896732" cy="31191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6613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001012" y="1524000"/>
            <a:ext cx="4896606" cy="59257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4000886" y="2286000"/>
            <a:ext cx="4896732" cy="31191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45315" y="1524000"/>
            <a:ext cx="3566158" cy="1855915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5315" y="3549205"/>
            <a:ext cx="3566158" cy="1855915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109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235714" y="1524000"/>
            <a:ext cx="6664444" cy="6032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2235715" y="2127250"/>
            <a:ext cx="3220581" cy="320675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44228" y="1524000"/>
            <a:ext cx="1797932" cy="381000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5679577" y="2127250"/>
            <a:ext cx="3220581" cy="320675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141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545" y="5206607"/>
            <a:ext cx="2481561" cy="62039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4229" y="205101"/>
            <a:ext cx="8655929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244229" y="1395516"/>
            <a:ext cx="8655929" cy="650081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iStock_000000660034Small - Diopter.jpe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8" b="33659"/>
          <a:stretch/>
        </p:blipFill>
        <p:spPr>
          <a:xfrm>
            <a:off x="0" y="2045597"/>
            <a:ext cx="9144000" cy="26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747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44228" y="1524000"/>
            <a:ext cx="6664444" cy="6032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102979" y="1524000"/>
            <a:ext cx="1797932" cy="381000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244229" y="2127250"/>
            <a:ext cx="3220581" cy="320675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3688091" y="2127250"/>
            <a:ext cx="3220581" cy="320675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07231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8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6293557" y="2127250"/>
            <a:ext cx="2606602" cy="3206749"/>
          </a:xfrm>
        </p:spPr>
        <p:txBody>
          <a:bodyPr>
            <a:no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63429" y="1524000"/>
            <a:ext cx="5832571" cy="381000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6293557" y="1524000"/>
            <a:ext cx="2606602" cy="603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8667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067587" y="1524000"/>
            <a:ext cx="5832571" cy="381000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244229" y="2127250"/>
            <a:ext cx="2606602" cy="3206749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44229" y="1524000"/>
            <a:ext cx="2606602" cy="603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214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3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2191927" y="2007489"/>
            <a:ext cx="6708232" cy="130418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44229" y="1523999"/>
            <a:ext cx="1797932" cy="178767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44228" y="3464069"/>
            <a:ext cx="1797932" cy="178767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2191925" y="1532140"/>
            <a:ext cx="6708233" cy="36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0"/>
          </p:nvPr>
        </p:nvSpPr>
        <p:spPr>
          <a:xfrm>
            <a:off x="2191927" y="3472210"/>
            <a:ext cx="6708233" cy="36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2191929" y="3947559"/>
            <a:ext cx="6708232" cy="130418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78875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20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44475" y="1513629"/>
            <a:ext cx="8655683" cy="3871171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2619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44475" y="1524000"/>
            <a:ext cx="8655683" cy="313944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44228" y="4825789"/>
            <a:ext cx="8655930" cy="55446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2245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44475" y="1524000"/>
            <a:ext cx="4205605" cy="313944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44228" y="4762294"/>
            <a:ext cx="4205725" cy="55446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694553" y="1524000"/>
            <a:ext cx="4205605" cy="313944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94306" y="4762294"/>
            <a:ext cx="4205725" cy="55446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1288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362076"/>
            <a:ext cx="8655683" cy="3550152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44229" y="4912227"/>
            <a:ext cx="8655929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6221137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841963"/>
            <a:ext cx="8655683" cy="3070264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44230" y="1238713"/>
            <a:ext cx="8655930" cy="6032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rgbClr val="7F7F7F"/>
                </a:solidFill>
                <a:latin typeface="Verdana"/>
                <a:cs typeface="Verdan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44229" y="4912227"/>
            <a:ext cx="8655929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946866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362075"/>
            <a:ext cx="8655683" cy="3286782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44230" y="4786642"/>
            <a:ext cx="8655930" cy="6032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44229" y="4176284"/>
            <a:ext cx="8655929" cy="472573"/>
          </a:xfrm>
          <a:prstGeom prst="rect">
            <a:avLst/>
          </a:prstGeom>
          <a:solidFill>
            <a:srgbClr val="14468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669786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545" y="5206607"/>
            <a:ext cx="2481561" cy="62039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4229" y="205101"/>
            <a:ext cx="8655929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244229" y="1395516"/>
            <a:ext cx="8655929" cy="650081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StudentDoctor_0019.jpe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45597"/>
            <a:ext cx="9144000" cy="26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779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6" y="1362076"/>
            <a:ext cx="5823302" cy="3550152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6227704" y="1362075"/>
            <a:ext cx="2672455" cy="4022725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44229" y="4912227"/>
            <a:ext cx="5823549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167463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6" y="1362076"/>
            <a:ext cx="5823302" cy="3550152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227704" y="1362075"/>
            <a:ext cx="2672455" cy="603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44229" y="4912227"/>
            <a:ext cx="5823549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6227704" y="1965325"/>
            <a:ext cx="2672455" cy="3419475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480619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tx2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362075"/>
            <a:ext cx="8655683" cy="4022725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44229" y="4912227"/>
            <a:ext cx="8655929" cy="472573"/>
          </a:xfrm>
          <a:prstGeom prst="rect">
            <a:avLst/>
          </a:prstGeom>
          <a:solidFill>
            <a:srgbClr val="FC3F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195331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44229" y="4912227"/>
            <a:ext cx="8655929" cy="472573"/>
          </a:xfrm>
          <a:prstGeom prst="rect">
            <a:avLst/>
          </a:prstGeom>
          <a:solidFill>
            <a:srgbClr val="FC3F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rgbClr val="1F497D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841963"/>
            <a:ext cx="8655683" cy="3070264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44230" y="1238713"/>
            <a:ext cx="8655930" cy="6032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rgbClr val="7F7F7F"/>
                </a:solidFill>
                <a:latin typeface="Verdana"/>
                <a:cs typeface="Verdan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075743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rgbClr val="1F497D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362075"/>
            <a:ext cx="8655683" cy="3286782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44230" y="4786642"/>
            <a:ext cx="8655930" cy="6032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44229" y="4176284"/>
            <a:ext cx="8655929" cy="472573"/>
          </a:xfrm>
          <a:prstGeom prst="rect">
            <a:avLst/>
          </a:prstGeom>
          <a:solidFill>
            <a:srgbClr val="FC3F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2639163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803" y="2430501"/>
            <a:ext cx="4330394" cy="108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363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48" y="1742046"/>
            <a:ext cx="8515655" cy="212891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rgbClr val="1290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SCOlogoW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02" y="2548280"/>
            <a:ext cx="4330395" cy="81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74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48" y="1742046"/>
            <a:ext cx="8515655" cy="212891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SCOlogoW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02" y="2548280"/>
            <a:ext cx="4330395" cy="81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451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48" y="1742046"/>
            <a:ext cx="8515655" cy="212891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SCOlogoW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02" y="2548280"/>
            <a:ext cx="4330395" cy="81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451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72715"/>
            <a:ext cx="6858000" cy="2069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21766"/>
            <a:ext cx="6858000" cy="1434994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508837"/>
            <a:ext cx="2057400" cy="316442"/>
          </a:xfrm>
          <a:prstGeom prst="rect">
            <a:avLst/>
          </a:prstGeom>
        </p:spPr>
        <p:txBody>
          <a:bodyPr/>
          <a:lstStyle/>
          <a:p>
            <a:fld id="{001945C9-8711-4962-B5CC-469238EA10A8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508837"/>
            <a:ext cx="3086100" cy="3164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508837"/>
            <a:ext cx="2057400" cy="316442"/>
          </a:xfrm>
          <a:prstGeom prst="rect">
            <a:avLst/>
          </a:prstGeom>
        </p:spPr>
        <p:txBody>
          <a:bodyPr/>
          <a:lstStyle/>
          <a:p>
            <a:fld id="{E2F60F85-A3F1-4721-9EC7-64350A390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57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ank Section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30" y="2701509"/>
            <a:ext cx="8655928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230" y="3891924"/>
            <a:ext cx="8655928" cy="619546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3649484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508837"/>
            <a:ext cx="2057400" cy="316442"/>
          </a:xfrm>
          <a:prstGeom prst="rect">
            <a:avLst/>
          </a:prstGeom>
        </p:spPr>
        <p:txBody>
          <a:bodyPr/>
          <a:lstStyle/>
          <a:p>
            <a:fld id="{001945C9-8711-4962-B5CC-469238EA10A8}" type="datetimeFigureOut">
              <a:rPr lang="en-US" smtClean="0"/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508837"/>
            <a:ext cx="3086100" cy="3164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508837"/>
            <a:ext cx="2057400" cy="316442"/>
          </a:xfrm>
          <a:prstGeom prst="rect">
            <a:avLst/>
          </a:prstGeom>
        </p:spPr>
        <p:txBody>
          <a:bodyPr/>
          <a:lstStyle/>
          <a:p>
            <a:fld id="{E2F60F85-A3F1-4721-9EC7-64350A390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38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ank 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30" y="2701509"/>
            <a:ext cx="8655928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rgbClr val="1F497D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230" y="3891924"/>
            <a:ext cx="8655928" cy="619546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FC3F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68164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mockImageA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r="19265"/>
          <a:stretch/>
        </p:blipFill>
        <p:spPr>
          <a:xfrm>
            <a:off x="0" y="0"/>
            <a:ext cx="9144000" cy="59436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144000" cy="5943600"/>
          </a:xfrm>
          <a:prstGeom prst="rect">
            <a:avLst/>
          </a:prstGeom>
          <a:solidFill>
            <a:schemeClr val="tx1">
              <a:lumMod val="50000"/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4230" y="2701509"/>
            <a:ext cx="8655928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44230" y="3891924"/>
            <a:ext cx="8655928" cy="619546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8657381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bg1"/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bg1"/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457463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Stock_000000660034Small - Diopter.jpe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9839" b="11182"/>
          <a:stretch/>
        </p:blipFill>
        <p:spPr>
          <a:xfrm>
            <a:off x="0" y="0"/>
            <a:ext cx="9144000" cy="59436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5943600"/>
          </a:xfrm>
          <a:prstGeom prst="rect">
            <a:avLst/>
          </a:prstGeom>
          <a:solidFill>
            <a:schemeClr val="tx1">
              <a:lumMod val="50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4230" y="2701509"/>
            <a:ext cx="8655928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244230" y="3891924"/>
            <a:ext cx="8655928" cy="619546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657381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bg1"/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bg1"/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625426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6322" y="1925252"/>
            <a:ext cx="7939549" cy="1913042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4400" b="1" i="0" cap="all" baseline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 BIG QUOTE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6425" y="4056063"/>
            <a:ext cx="7939088" cy="581025"/>
          </a:xfrm>
        </p:spPr>
        <p:txBody>
          <a:bodyPr anchor="ctr" anchorCtr="0"/>
          <a:lstStyle>
            <a:lvl1pPr marL="0" indent="0">
              <a:buNone/>
              <a:defRPr b="0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7914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4228" y="238020"/>
            <a:ext cx="8442572" cy="990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228" y="1386841"/>
            <a:ext cx="8442572" cy="3922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4228" y="5544140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C059792-0C0A-544E-AEA4-08C3A08A9393}" type="datetime1">
              <a:rPr lang="en-US" sz="12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3/11/2019</a:t>
            </a:fld>
            <a:endParaRPr lang="en-US" sz="12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76685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649" r:id="rId2"/>
    <p:sldLayoutId id="2147483707" r:id="rId3"/>
    <p:sldLayoutId id="2147483706" r:id="rId4"/>
    <p:sldLayoutId id="2147483651" r:id="rId5"/>
    <p:sldLayoutId id="2147483705" r:id="rId6"/>
    <p:sldLayoutId id="2147483678" r:id="rId7"/>
    <p:sldLayoutId id="2147483708" r:id="rId8"/>
    <p:sldLayoutId id="2147483698" r:id="rId9"/>
    <p:sldLayoutId id="2147483699" r:id="rId10"/>
    <p:sldLayoutId id="2147483700" r:id="rId11"/>
    <p:sldLayoutId id="2147483701" r:id="rId12"/>
    <p:sldLayoutId id="2147483660" r:id="rId13"/>
    <p:sldLayoutId id="2147483662" r:id="rId14"/>
    <p:sldLayoutId id="2147483650" r:id="rId15"/>
    <p:sldLayoutId id="2147483661" r:id="rId16"/>
    <p:sldLayoutId id="2147483665" r:id="rId17"/>
    <p:sldLayoutId id="2147483666" r:id="rId18"/>
    <p:sldLayoutId id="2147483679" r:id="rId19"/>
    <p:sldLayoutId id="2147483680" r:id="rId20"/>
    <p:sldLayoutId id="2147483667" r:id="rId21"/>
    <p:sldLayoutId id="2147483668" r:id="rId22"/>
    <p:sldLayoutId id="2147483670" r:id="rId23"/>
    <p:sldLayoutId id="2147483671" r:id="rId24"/>
    <p:sldLayoutId id="2147483710" r:id="rId25"/>
    <p:sldLayoutId id="2147483711" r:id="rId26"/>
    <p:sldLayoutId id="2147483681" r:id="rId27"/>
    <p:sldLayoutId id="2147483683" r:id="rId28"/>
    <p:sldLayoutId id="2147483684" r:id="rId29"/>
    <p:sldLayoutId id="2147483685" r:id="rId30"/>
    <p:sldLayoutId id="2147483687" r:id="rId31"/>
    <p:sldLayoutId id="2147483688" r:id="rId32"/>
    <p:sldLayoutId id="2147483686" r:id="rId33"/>
    <p:sldLayoutId id="2147483663" r:id="rId34"/>
    <p:sldLayoutId id="2147483672" r:id="rId35"/>
    <p:sldLayoutId id="2147483673" r:id="rId36"/>
    <p:sldLayoutId id="2147483694" r:id="rId37"/>
    <p:sldLayoutId id="2147483654" r:id="rId38"/>
    <p:sldLayoutId id="2147483695" r:id="rId39"/>
    <p:sldLayoutId id="2147483693" r:id="rId40"/>
    <p:sldLayoutId id="2147483692" r:id="rId41"/>
    <p:sldLayoutId id="2147483702" r:id="rId42"/>
    <p:sldLayoutId id="2147483703" r:id="rId43"/>
    <p:sldLayoutId id="2147483704" r:id="rId44"/>
    <p:sldLayoutId id="2147483676" r:id="rId45"/>
    <p:sldLayoutId id="2147483677" r:id="rId46"/>
    <p:sldLayoutId id="2147483696" r:id="rId47"/>
    <p:sldLayoutId id="2147483697" r:id="rId48"/>
    <p:sldLayoutId id="2147483712" r:id="rId49"/>
    <p:sldLayoutId id="2147483713" r:id="rId50"/>
  </p:sldLayoutIdLst>
  <p:hf sldNum="0" hdr="0" ftr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3200" b="1" i="0" kern="1200">
          <a:solidFill>
            <a:srgbClr val="129045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400" b="0" i="0" kern="1200">
          <a:solidFill>
            <a:srgbClr val="595959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–"/>
        <a:defRPr sz="1400" b="0" i="1" kern="1200">
          <a:solidFill>
            <a:srgbClr val="595959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200" b="0" i="0" kern="1200">
          <a:solidFill>
            <a:srgbClr val="595959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–"/>
        <a:defRPr sz="1200" b="0" i="1" kern="1200">
          <a:solidFill>
            <a:srgbClr val="595959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»"/>
        <a:defRPr sz="1100" b="0" i="0" kern="1200">
          <a:solidFill>
            <a:srgbClr val="595959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0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2892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22" y="1925252"/>
            <a:ext cx="7939549" cy="1913042"/>
          </a:xfrm>
        </p:spPr>
        <p:txBody>
          <a:bodyPr/>
          <a:lstStyle/>
          <a:p>
            <a:pPr algn="ctr"/>
            <a:r>
              <a:rPr lang="en-US" sz="3600" dirty="0"/>
              <a:t>California Scope of Practice in 1986</a:t>
            </a:r>
          </a:p>
        </p:txBody>
      </p:sp>
    </p:spTree>
    <p:extLst>
      <p:ext uri="{BB962C8B-B14F-4D97-AF65-F5344CB8AC3E}">
        <p14:creationId xmlns:p14="http://schemas.microsoft.com/office/powerpoint/2010/main" val="385385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PRACTICED vs. SCOPE OF PRACTICE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California 1986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99333" y="2502536"/>
            <a:ext cx="8655683" cy="185796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Doctors of Optometry were only allowed to use diagnostic pharmaceutical agents (DPA)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Doctors of Optometry were not legally allowed to make a medical diagnosis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Optometric technicians were not legally allowed to perform pre-testing</a:t>
            </a:r>
          </a:p>
        </p:txBody>
      </p:sp>
    </p:spTree>
    <p:extLst>
      <p:ext uri="{BB962C8B-B14F-4D97-AF65-F5344CB8AC3E}">
        <p14:creationId xmlns:p14="http://schemas.microsoft.com/office/powerpoint/2010/main" val="315326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225" y="1667156"/>
            <a:ext cx="7939549" cy="1913042"/>
          </a:xfrm>
        </p:spPr>
        <p:txBody>
          <a:bodyPr/>
          <a:lstStyle/>
          <a:p>
            <a:pPr algn="ctr"/>
            <a:r>
              <a:rPr lang="en-US" sz="3600" dirty="0"/>
              <a:t>“not all states are created equal”</a:t>
            </a:r>
          </a:p>
        </p:txBody>
      </p:sp>
    </p:spTree>
    <p:extLst>
      <p:ext uri="{BB962C8B-B14F-4D97-AF65-F5344CB8AC3E}">
        <p14:creationId xmlns:p14="http://schemas.microsoft.com/office/powerpoint/2010/main" val="419238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</p:spPr>
        <p:txBody>
          <a:bodyPr/>
          <a:lstStyle/>
          <a:p>
            <a:r>
              <a:rPr lang="en-US" dirty="0"/>
              <a:t>Scope Practiced vs Scope of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44475" y="1467465"/>
            <a:ext cx="8655683" cy="409267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Advanced Surgical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Lumps and Bumps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State Authorized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Rx Controlled Substances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Rx Hydrocodone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Oral Steroids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Oral Immunosuppressive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Oral Anti-fungal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Glaucoma Authority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Injectable Authority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Diagnostic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In-office Blood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Vision Rehab/Therapy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Punctal Plug and Foreign Body Removal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Vaccines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/>
          <a:lstStyle/>
          <a:p>
            <a:r>
              <a:rPr lang="en-US" dirty="0"/>
              <a:t>Scope Today</a:t>
            </a:r>
          </a:p>
        </p:txBody>
      </p:sp>
    </p:spTree>
    <p:extLst>
      <p:ext uri="{BB962C8B-B14F-4D97-AF65-F5344CB8AC3E}">
        <p14:creationId xmlns:p14="http://schemas.microsoft.com/office/powerpoint/2010/main" val="338175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22" y="1925252"/>
            <a:ext cx="7939549" cy="1913042"/>
          </a:xfrm>
        </p:spPr>
        <p:txBody>
          <a:bodyPr/>
          <a:lstStyle/>
          <a:p>
            <a:pPr algn="ctr"/>
            <a:r>
              <a:rPr lang="en-US" sz="3600" dirty="0"/>
              <a:t>Race to the top led by individual states</a:t>
            </a:r>
          </a:p>
        </p:txBody>
      </p:sp>
    </p:spTree>
    <p:extLst>
      <p:ext uri="{BB962C8B-B14F-4D97-AF65-F5344CB8AC3E}">
        <p14:creationId xmlns:p14="http://schemas.microsoft.com/office/powerpoint/2010/main" val="314133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22" y="1925252"/>
            <a:ext cx="7939549" cy="1913042"/>
          </a:xfrm>
        </p:spPr>
        <p:txBody>
          <a:bodyPr/>
          <a:lstStyle/>
          <a:p>
            <a:pPr algn="ctr"/>
            <a:r>
              <a:rPr lang="en-US" sz="3600" dirty="0"/>
              <a:t>“we as doctors of optometry live and practice in a parallel universe”</a:t>
            </a:r>
          </a:p>
        </p:txBody>
      </p:sp>
    </p:spTree>
    <p:extLst>
      <p:ext uri="{BB962C8B-B14F-4D97-AF65-F5344CB8AC3E}">
        <p14:creationId xmlns:p14="http://schemas.microsoft.com/office/powerpoint/2010/main" val="345943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</p:spPr>
        <p:txBody>
          <a:bodyPr/>
          <a:lstStyle/>
          <a:p>
            <a:r>
              <a:rPr lang="en-US" dirty="0"/>
              <a:t>Scope Practiced vs Scope Practiced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665076" y="2532790"/>
            <a:ext cx="4235082" cy="1058443"/>
          </a:xfrm>
        </p:spPr>
        <p:txBody>
          <a:bodyPr/>
          <a:lstStyle/>
          <a:p>
            <a:r>
              <a:rPr lang="en-US" dirty="0"/>
              <a:t>In contrast to education provided at optometry schools and colleges, the Lewin Workforce Study reported that only 20-35% of optometrists practice full-scope care.</a:t>
            </a:r>
          </a:p>
        </p:txBody>
      </p:sp>
      <p:pic>
        <p:nvPicPr>
          <p:cNvPr id="7" name="Picture Placeholder 6" descr="PPTmockImageA.pdf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6" r="27116"/>
          <a:stretch>
            <a:fillRect/>
          </a:stretch>
        </p:blipFill>
        <p:spPr/>
      </p:pic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/>
          <a:lstStyle/>
          <a:p>
            <a:r>
              <a:rPr lang="en-US" dirty="0"/>
              <a:t>Startling Statistics</a:t>
            </a:r>
          </a:p>
        </p:txBody>
      </p:sp>
    </p:spTree>
    <p:extLst>
      <p:ext uri="{BB962C8B-B14F-4D97-AF65-F5344CB8AC3E}">
        <p14:creationId xmlns:p14="http://schemas.microsoft.com/office/powerpoint/2010/main" val="86904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22" y="1925252"/>
            <a:ext cx="7939549" cy="1913042"/>
          </a:xfrm>
        </p:spPr>
        <p:txBody>
          <a:bodyPr/>
          <a:lstStyle/>
          <a:p>
            <a:pPr algn="ctr"/>
            <a:r>
              <a:rPr lang="en-US" sz="3600" dirty="0"/>
              <a:t>“schools and colleges of optometry are not always included in the scope of practice conversation”</a:t>
            </a:r>
          </a:p>
        </p:txBody>
      </p:sp>
    </p:spTree>
    <p:extLst>
      <p:ext uri="{BB962C8B-B14F-4D97-AF65-F5344CB8AC3E}">
        <p14:creationId xmlns:p14="http://schemas.microsoft.com/office/powerpoint/2010/main" val="156437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22" y="1925252"/>
            <a:ext cx="7939549" cy="1913042"/>
          </a:xfrm>
        </p:spPr>
        <p:txBody>
          <a:bodyPr/>
          <a:lstStyle/>
          <a:p>
            <a:pPr algn="ctr"/>
            <a:r>
              <a:rPr lang="en-US" sz="3600" dirty="0"/>
              <a:t>Which direction should our profession head, and who should lead?</a:t>
            </a:r>
          </a:p>
        </p:txBody>
      </p:sp>
    </p:spTree>
    <p:extLst>
      <p:ext uri="{BB962C8B-B14F-4D97-AF65-F5344CB8AC3E}">
        <p14:creationId xmlns:p14="http://schemas.microsoft.com/office/powerpoint/2010/main" val="3349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</p:spPr>
        <p:txBody>
          <a:bodyPr/>
          <a:lstStyle/>
          <a:p>
            <a:r>
              <a:rPr lang="en-US" dirty="0"/>
              <a:t>Scope Practiced vs Scope of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434363" y="2765650"/>
            <a:ext cx="4171669" cy="115742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Advanced surgical procedures?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Cataract surgery?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Retina surgery?</a:t>
            </a:r>
          </a:p>
          <a:p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/>
          <a:lstStyle/>
          <a:p>
            <a:r>
              <a:rPr lang="en-US" dirty="0"/>
              <a:t>Which direction?</a:t>
            </a:r>
          </a:p>
        </p:txBody>
      </p:sp>
    </p:spTree>
    <p:extLst>
      <p:ext uri="{BB962C8B-B14F-4D97-AF65-F5344CB8AC3E}">
        <p14:creationId xmlns:p14="http://schemas.microsoft.com/office/powerpoint/2010/main" val="150885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72715"/>
            <a:ext cx="6858000" cy="2960458"/>
          </a:xfrm>
        </p:spPr>
        <p:txBody>
          <a:bodyPr>
            <a:normAutofit/>
          </a:bodyPr>
          <a:lstStyle/>
          <a:p>
            <a:r>
              <a:rPr lang="en-US" dirty="0" smtClean="0"/>
              <a:t>Scope Practiced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Scope of Practice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70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22" y="1925252"/>
            <a:ext cx="7939549" cy="1913042"/>
          </a:xfrm>
        </p:spPr>
        <p:txBody>
          <a:bodyPr/>
          <a:lstStyle/>
          <a:p>
            <a:pPr algn="ctr"/>
            <a:r>
              <a:rPr lang="en-US" sz="3600" dirty="0"/>
              <a:t>Should the profession of optometry move in a different direction?</a:t>
            </a:r>
          </a:p>
        </p:txBody>
      </p:sp>
    </p:spTree>
    <p:extLst>
      <p:ext uri="{BB962C8B-B14F-4D97-AF65-F5344CB8AC3E}">
        <p14:creationId xmlns:p14="http://schemas.microsoft.com/office/powerpoint/2010/main" val="55688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</p:spPr>
        <p:txBody>
          <a:bodyPr/>
          <a:lstStyle/>
          <a:p>
            <a:r>
              <a:rPr lang="en-US" dirty="0"/>
              <a:t>Scope Practiced vs Scope of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367995" y="2263381"/>
            <a:ext cx="4171669" cy="25658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Primary care?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Vaccines?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Chronic disease management?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Diabetes?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Diabetic educators?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Tele-Health?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Artificial intelligence (AI) 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/>
          <a:lstStyle/>
          <a:p>
            <a:r>
              <a:rPr lang="en-US" dirty="0"/>
              <a:t>Different direction?</a:t>
            </a:r>
          </a:p>
        </p:txBody>
      </p:sp>
    </p:spTree>
    <p:extLst>
      <p:ext uri="{BB962C8B-B14F-4D97-AF65-F5344CB8AC3E}">
        <p14:creationId xmlns:p14="http://schemas.microsoft.com/office/powerpoint/2010/main" val="115904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22" y="1925252"/>
            <a:ext cx="7939549" cy="1913042"/>
          </a:xfrm>
        </p:spPr>
        <p:txBody>
          <a:bodyPr/>
          <a:lstStyle/>
          <a:p>
            <a:pPr algn="ctr"/>
            <a:r>
              <a:rPr lang="en-US" sz="3600" dirty="0"/>
              <a:t>“strategic plan involving all stakeholders”</a:t>
            </a:r>
          </a:p>
        </p:txBody>
      </p:sp>
    </p:spTree>
    <p:extLst>
      <p:ext uri="{BB962C8B-B14F-4D97-AF65-F5344CB8AC3E}">
        <p14:creationId xmlns:p14="http://schemas.microsoft.com/office/powerpoint/2010/main" val="378515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Distinguished Panel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230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Keynote Presenter Dr. Ed Hernandez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Perspectives</a:t>
            </a:r>
          </a:p>
          <a:p>
            <a:pPr lvl="1"/>
            <a:r>
              <a:rPr lang="en-US" sz="2400" dirty="0" smtClean="0"/>
              <a:t>Private Practice</a:t>
            </a:r>
          </a:p>
          <a:p>
            <a:pPr lvl="1"/>
            <a:r>
              <a:rPr lang="en-US" sz="2400" dirty="0" smtClean="0"/>
              <a:t>State Board</a:t>
            </a:r>
          </a:p>
          <a:p>
            <a:pPr lvl="1"/>
            <a:r>
              <a:rPr lang="en-US" sz="2400" dirty="0" smtClean="0"/>
              <a:t>State Legislature</a:t>
            </a:r>
          </a:p>
          <a:p>
            <a:pPr lvl="1"/>
            <a:r>
              <a:rPr lang="en-US" sz="2400" dirty="0" smtClean="0"/>
              <a:t>Policy</a:t>
            </a:r>
          </a:p>
          <a:p>
            <a:pPr lvl="1"/>
            <a:r>
              <a:rPr lang="en-US" sz="2400" dirty="0" smtClean="0"/>
              <a:t>Externship Education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653" y="1668066"/>
            <a:ext cx="2582647" cy="3875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295" y="3486150"/>
            <a:ext cx="1578409" cy="205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579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Dr. Patrick O’Neill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Perspectives</a:t>
            </a:r>
          </a:p>
          <a:p>
            <a:pPr lvl="1"/>
            <a:r>
              <a:rPr lang="en-US" sz="2400" dirty="0" smtClean="0"/>
              <a:t>Private Practice</a:t>
            </a:r>
          </a:p>
          <a:p>
            <a:pPr lvl="1"/>
            <a:r>
              <a:rPr lang="en-US" sz="2400" dirty="0" smtClean="0"/>
              <a:t>State Association</a:t>
            </a:r>
          </a:p>
          <a:p>
            <a:pPr lvl="1"/>
            <a:r>
              <a:rPr lang="en-US" sz="2400" dirty="0" smtClean="0"/>
              <a:t>Regional Association</a:t>
            </a:r>
          </a:p>
          <a:p>
            <a:pPr lvl="1"/>
            <a:r>
              <a:rPr lang="en-US" sz="2400" dirty="0" smtClean="0"/>
              <a:t>State Board</a:t>
            </a:r>
          </a:p>
          <a:p>
            <a:pPr lvl="1"/>
            <a:r>
              <a:rPr lang="en-US" sz="2400" dirty="0" smtClean="0"/>
              <a:t>Regulatory</a:t>
            </a:r>
          </a:p>
          <a:p>
            <a:pPr lvl="1"/>
            <a:r>
              <a:rPr lang="en-US" sz="2400" dirty="0" smtClean="0"/>
              <a:t>Externship Education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919" y="1567198"/>
            <a:ext cx="3099816" cy="3874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384568"/>
            <a:ext cx="1297744" cy="205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678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Dr. James </a:t>
            </a:r>
            <a:r>
              <a:rPr lang="en-US" dirty="0" err="1" smtClean="0"/>
              <a:t>Sandefur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Perspectives</a:t>
            </a:r>
          </a:p>
          <a:p>
            <a:pPr lvl="1"/>
            <a:r>
              <a:rPr lang="en-US" sz="2400" dirty="0" smtClean="0"/>
              <a:t>Private Practice</a:t>
            </a:r>
          </a:p>
          <a:p>
            <a:pPr lvl="1"/>
            <a:r>
              <a:rPr lang="en-US" sz="2400" dirty="0" smtClean="0"/>
              <a:t>State Board</a:t>
            </a:r>
          </a:p>
          <a:p>
            <a:pPr lvl="1"/>
            <a:r>
              <a:rPr lang="en-US" sz="2400" dirty="0" smtClean="0"/>
              <a:t>State Association</a:t>
            </a:r>
          </a:p>
          <a:p>
            <a:pPr lvl="1"/>
            <a:r>
              <a:rPr lang="en-US" sz="2400" dirty="0" smtClean="0"/>
              <a:t>Legislative Advocacy</a:t>
            </a:r>
          </a:p>
          <a:p>
            <a:pPr lvl="1"/>
            <a:r>
              <a:rPr lang="en-US" sz="2400" dirty="0" smtClean="0"/>
              <a:t>SCO Board of Trustees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8394"/>
          <a:stretch/>
        </p:blipFill>
        <p:spPr>
          <a:xfrm>
            <a:off x="5962729" y="1668066"/>
            <a:ext cx="3181271" cy="3874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202" y="3486150"/>
            <a:ext cx="1362004" cy="205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727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Dr. Tammy Than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Perspectives</a:t>
            </a:r>
          </a:p>
          <a:p>
            <a:pPr lvl="1"/>
            <a:r>
              <a:rPr lang="en-US" sz="2400" dirty="0" smtClean="0"/>
              <a:t>Education</a:t>
            </a:r>
          </a:p>
          <a:p>
            <a:pPr lvl="1"/>
            <a:r>
              <a:rPr lang="en-US" sz="2400" dirty="0" smtClean="0"/>
              <a:t>Author</a:t>
            </a:r>
          </a:p>
          <a:p>
            <a:pPr lvl="1"/>
            <a:r>
              <a:rPr lang="en-US" sz="2400" dirty="0" smtClean="0"/>
              <a:t>Department of Veterans Affairs</a:t>
            </a:r>
          </a:p>
          <a:p>
            <a:pPr lvl="1"/>
            <a:r>
              <a:rPr lang="en-US" sz="2400" dirty="0" smtClean="0"/>
              <a:t>Advanced Medical Practice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401" y="1888566"/>
            <a:ext cx="2760263" cy="3874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553" y="3486150"/>
            <a:ext cx="1600054" cy="205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97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95" y="-340551"/>
            <a:ext cx="7886700" cy="994172"/>
          </a:xfrm>
        </p:spPr>
        <p:txBody>
          <a:bodyPr/>
          <a:lstStyle/>
          <a:p>
            <a:r>
              <a:rPr lang="en-US" dirty="0" smtClean="0"/>
              <a:t>As we look to the future…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336" y="653621"/>
            <a:ext cx="8264212" cy="4201733"/>
          </a:xfrm>
        </p:spPr>
        <p:txBody>
          <a:bodyPr>
            <a:noAutofit/>
          </a:bodyPr>
          <a:lstStyle/>
          <a:p>
            <a:r>
              <a:rPr lang="en-US" sz="1800" dirty="0" smtClean="0"/>
              <a:t>Are we more effective uniting with a concentrated focus on scope expansion?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Is there room under the tent for any and all perspectives on scope?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Is our professional role “broad and shallow” or “narrow and deep”?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What about sub-specialties?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What about “traditional” professional roles?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What happens after graduation?  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What partnerships will get us where we need to go?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How are we going to pay for all of this?</a:t>
            </a:r>
          </a:p>
          <a:p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545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Practiced vs. Scope of Practice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Edward P. Hernandez, O.D.</a:t>
            </a:r>
          </a:p>
        </p:txBody>
      </p:sp>
      <p:pic>
        <p:nvPicPr>
          <p:cNvPr id="6" name="Picture Placeholder 5" descr="A picture containing person, indoor, wall, microscope&#10;&#10;Description automatically generated">
            <a:extLst>
              <a:ext uri="{FF2B5EF4-FFF2-40B4-BE49-F238E27FC236}">
                <a16:creationId xmlns:a16="http://schemas.microsoft.com/office/drawing/2014/main" xmlns="" id="{CE0ED17B-388A-4510-B2DD-5EE01DF7C4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7498" b="40366"/>
          <a:stretch/>
        </p:blipFill>
        <p:spPr>
          <a:xfrm>
            <a:off x="0" y="1861834"/>
            <a:ext cx="9144000" cy="25682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82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ASCOtemplate">
  <a:themeElements>
    <a:clrScheme name="Custom 22">
      <a:dk1>
        <a:srgbClr val="363333"/>
      </a:dk1>
      <a:lt1>
        <a:sysClr val="window" lastClr="FFFFFF"/>
      </a:lt1>
      <a:dk2>
        <a:srgbClr val="1F497D"/>
      </a:dk2>
      <a:lt2>
        <a:srgbClr val="EEECE1"/>
      </a:lt2>
      <a:accent1>
        <a:srgbClr val="129045"/>
      </a:accent1>
      <a:accent2>
        <a:srgbClr val="084885"/>
      </a:accent2>
      <a:accent3>
        <a:srgbClr val="FC3F23"/>
      </a:accent3>
      <a:accent4>
        <a:srgbClr val="818386"/>
      </a:accent4>
      <a:accent5>
        <a:srgbClr val="4BACC6"/>
      </a:accent5>
      <a:accent6>
        <a:srgbClr val="404040"/>
      </a:accent6>
      <a:hlink>
        <a:srgbClr val="129045"/>
      </a:hlink>
      <a:folHlink>
        <a:srgbClr val="81838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ASCOtemplate.potx</Template>
  <TotalTime>9447</TotalTime>
  <Words>356</Words>
  <Application>Microsoft Office PowerPoint</Application>
  <PresentationFormat>Custom</PresentationFormat>
  <Paragraphs>90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Gotham-Bold</vt:lpstr>
      <vt:lpstr>Gotham-Book</vt:lpstr>
      <vt:lpstr>Verdana</vt:lpstr>
      <vt:lpstr>ASCOtemplate</vt:lpstr>
      <vt:lpstr>PowerPoint Presentation</vt:lpstr>
      <vt:lpstr>Scope Practiced  vs.  Scope of Practice</vt:lpstr>
      <vt:lpstr>Distinguished Panel</vt:lpstr>
      <vt:lpstr>Keynote Presenter Dr. Ed Hernandez</vt:lpstr>
      <vt:lpstr>Dr. Patrick O’Neill</vt:lpstr>
      <vt:lpstr>Dr. James Sandefur</vt:lpstr>
      <vt:lpstr>Dr. Tammy Than</vt:lpstr>
      <vt:lpstr>As we look to the future…</vt:lpstr>
      <vt:lpstr>Scope Practiced vs. Scope of Practice</vt:lpstr>
      <vt:lpstr>California Scope of Practice in 1986</vt:lpstr>
      <vt:lpstr>SCOPE PRACTICED vs. SCOPE OF PRACTICE</vt:lpstr>
      <vt:lpstr>“not all states are created equal”</vt:lpstr>
      <vt:lpstr>Scope Practiced vs Scope of Practice</vt:lpstr>
      <vt:lpstr>Race to the top led by individual states</vt:lpstr>
      <vt:lpstr>“we as doctors of optometry live and practice in a parallel universe”</vt:lpstr>
      <vt:lpstr>Scope Practiced vs Scope Practiced</vt:lpstr>
      <vt:lpstr>“schools and colleges of optometry are not always included in the scope of practice conversation”</vt:lpstr>
      <vt:lpstr>Which direction should our profession head, and who should lead?</vt:lpstr>
      <vt:lpstr>Scope Practiced vs Scope of Practice</vt:lpstr>
      <vt:lpstr>Should the profession of optometry move in a different direction?</vt:lpstr>
      <vt:lpstr>Scope Practiced vs Scope of Practice</vt:lpstr>
      <vt:lpstr>“strategic plan involving all stakeholders”</vt:lpstr>
    </vt:vector>
  </TitlesOfParts>
  <Company>PulsePoint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PPG Intern</dc:creator>
  <cp:lastModifiedBy>LaShawn Sidbury</cp:lastModifiedBy>
  <cp:revision>93</cp:revision>
  <cp:lastPrinted>2014-11-11T15:58:20Z</cp:lastPrinted>
  <dcterms:created xsi:type="dcterms:W3CDTF">2014-10-10T18:16:44Z</dcterms:created>
  <dcterms:modified xsi:type="dcterms:W3CDTF">2019-03-11T19:50:47Z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F0F14E93-FC0F-426A-A80D-F2E0A3CA1B77</vt:lpwstr>
  </property>
  <property fmtid="{D5CDD505-2E9C-101B-9397-08002B2CF9AE}" pid="3" name="ArticulatePath">
    <vt:lpwstr>Scope Practiced vs Scope of Practice</vt:lpwstr>
  </property>
</Properties>
</file>