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7" r:id="rId2"/>
    <p:sldId id="327" r:id="rId3"/>
    <p:sldId id="328" r:id="rId4"/>
    <p:sldId id="262" r:id="rId5"/>
    <p:sldId id="265" r:id="rId6"/>
    <p:sldId id="316" r:id="rId7"/>
    <p:sldId id="317" r:id="rId8"/>
    <p:sldId id="318" r:id="rId9"/>
    <p:sldId id="320" r:id="rId10"/>
    <p:sldId id="319" r:id="rId11"/>
    <p:sldId id="321" r:id="rId12"/>
    <p:sldId id="329" r:id="rId13"/>
    <p:sldId id="322" r:id="rId14"/>
    <p:sldId id="323" r:id="rId15"/>
    <p:sldId id="324" r:id="rId16"/>
    <p:sldId id="325" r:id="rId17"/>
    <p:sldId id="298" r:id="rId18"/>
    <p:sldId id="326" r:id="rId19"/>
    <p:sldId id="292" r:id="rId20"/>
  </p:sldIdLst>
  <p:sldSz cx="9144000" cy="59436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425"/>
    <a:srgbClr val="144686"/>
    <a:srgbClr val="818386"/>
    <a:srgbClr val="2F9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9796" autoAdjust="0"/>
  </p:normalViewPr>
  <p:slideViewPr>
    <p:cSldViewPr snapToGrid="0" snapToObjects="1">
      <p:cViewPr varScale="1">
        <p:scale>
          <a:sx n="75" d="100"/>
          <a:sy n="75" d="100"/>
        </p:scale>
        <p:origin x="216" y="60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CB1AFD-C3B5-D747-AEBC-CECC3668CE18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EB0DAE-77B5-0D49-A461-26BE235F1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8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03500F-92DF-2043-A70E-8B469553E51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3913" y="696913"/>
            <a:ext cx="5362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CF4CE7-D3A1-A949-B90A-1C71AF4E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80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545" y="5206607"/>
            <a:ext cx="2481561" cy="62039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4614551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229" y="205101"/>
            <a:ext cx="8655929" cy="118046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44229" y="1395516"/>
            <a:ext cx="8655929" cy="650081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46288"/>
            <a:ext cx="9144000" cy="25682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3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7480" y="147590"/>
            <a:ext cx="8829040" cy="5648419"/>
          </a:xfrm>
          <a:prstGeom prst="rect">
            <a:avLst/>
          </a:prstGeom>
          <a:solidFill>
            <a:srgbClr val="1290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6322" y="1925252"/>
            <a:ext cx="7939549" cy="1913042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4400" b="1" i="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 BIG QUOTE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6425" y="4056063"/>
            <a:ext cx="7939088" cy="581025"/>
          </a:xfrm>
        </p:spPr>
        <p:txBody>
          <a:bodyPr anchor="ctr" anchorCtr="0"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94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7480" y="147590"/>
            <a:ext cx="8829040" cy="56484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6322" y="1925252"/>
            <a:ext cx="7939549" cy="1913042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4400" b="1" i="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 BIG QUOTE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6425" y="4056063"/>
            <a:ext cx="7939088" cy="581025"/>
          </a:xfrm>
        </p:spPr>
        <p:txBody>
          <a:bodyPr anchor="ctr" anchorCtr="0"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92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7480" y="147590"/>
            <a:ext cx="8829040" cy="56484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6322" y="1925252"/>
            <a:ext cx="7939549" cy="1913042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4400" b="1" i="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 BIG QUOTE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6425" y="4056063"/>
            <a:ext cx="7939088" cy="581025"/>
          </a:xfrm>
        </p:spPr>
        <p:txBody>
          <a:bodyPr anchor="ctr" anchorCtr="0"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9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244475" y="1534160"/>
            <a:ext cx="8655683" cy="372872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22286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244475" y="1924328"/>
            <a:ext cx="8655683" cy="3221398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44228" y="1369868"/>
            <a:ext cx="8655930" cy="55446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18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244228" y="1534160"/>
            <a:ext cx="4171669" cy="372872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664829" y="1534160"/>
            <a:ext cx="4235082" cy="372872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70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44228" y="1513629"/>
            <a:ext cx="4171916" cy="55446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076" y="1513629"/>
            <a:ext cx="4235082" cy="55446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1"/>
          </p:nvPr>
        </p:nvSpPr>
        <p:spPr>
          <a:xfrm>
            <a:off x="244475" y="2068089"/>
            <a:ext cx="4171669" cy="3216932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665076" y="2068089"/>
            <a:ext cx="4235082" cy="3216932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29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665076" y="1534160"/>
            <a:ext cx="4235082" cy="372872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4474" y="1534160"/>
            <a:ext cx="4171669" cy="372872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079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076" y="1534160"/>
            <a:ext cx="4235082" cy="50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665076" y="2164080"/>
            <a:ext cx="4235082" cy="30988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4474" y="1534160"/>
            <a:ext cx="4171669" cy="372872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904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44229" y="1534160"/>
            <a:ext cx="4235082" cy="372872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65076" y="1534160"/>
            <a:ext cx="4171669" cy="372872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43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506857" y="23946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545" y="5206607"/>
            <a:ext cx="2481561" cy="620390"/>
          </a:xfrm>
          <a:prstGeom prst="rect">
            <a:avLst/>
          </a:prstGeom>
        </p:spPr>
      </p:pic>
      <p:pic>
        <p:nvPicPr>
          <p:cNvPr id="10" name="Picture 9" descr="shutterstock_21923591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45597"/>
            <a:ext cx="9144000" cy="25689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614551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4229" y="205101"/>
            <a:ext cx="8655929" cy="118046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44229" y="1395516"/>
            <a:ext cx="8655929" cy="650081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PPTmockImageA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4"/>
          <a:stretch/>
        </p:blipFill>
        <p:spPr>
          <a:xfrm>
            <a:off x="0" y="2045597"/>
            <a:ext cx="9144000" cy="25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5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4228" y="1534160"/>
            <a:ext cx="4235082" cy="50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44228" y="2164080"/>
            <a:ext cx="4235082" cy="30988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61619" y="1534160"/>
            <a:ext cx="4171669" cy="372872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816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4229" y="1534160"/>
            <a:ext cx="2697233" cy="372872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187438" y="1534160"/>
            <a:ext cx="2712720" cy="372872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208090" y="1534160"/>
            <a:ext cx="2712720" cy="372872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25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87438" y="1534160"/>
            <a:ext cx="2712720" cy="52937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08090" y="1534160"/>
            <a:ext cx="2712720" cy="52937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4229" y="1534160"/>
            <a:ext cx="2697233" cy="372872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187438" y="2235200"/>
            <a:ext cx="2712720" cy="302768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208090" y="2235200"/>
            <a:ext cx="2712720" cy="302768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992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4229" y="1534160"/>
            <a:ext cx="2697233" cy="12598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44228" y="2926080"/>
            <a:ext cx="2712720" cy="23368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215834" y="1534160"/>
            <a:ext cx="2697233" cy="12598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3215834" y="2926080"/>
            <a:ext cx="2712720" cy="23368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87439" y="1534160"/>
            <a:ext cx="2697233" cy="12598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187438" y="2926080"/>
            <a:ext cx="2712720" cy="23368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33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4229" y="1534160"/>
            <a:ext cx="2697233" cy="12598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231321" y="1534160"/>
            <a:ext cx="2697233" cy="12598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87439" y="1534160"/>
            <a:ext cx="2697233" cy="12598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244229" y="2866176"/>
            <a:ext cx="2712720" cy="44248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3228863" y="2866176"/>
            <a:ext cx="2712720" cy="44248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187439" y="2866176"/>
            <a:ext cx="2712720" cy="44248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244228" y="3383280"/>
            <a:ext cx="2712720" cy="18796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3215834" y="3383280"/>
            <a:ext cx="2712720" cy="18796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6187438" y="3383280"/>
            <a:ext cx="2712720" cy="18796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926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4228" y="1534160"/>
            <a:ext cx="4218915" cy="12598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244228" y="2866176"/>
            <a:ext cx="4218915" cy="44248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244227" y="3383280"/>
            <a:ext cx="4218915" cy="18796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81244" y="1534160"/>
            <a:ext cx="4218915" cy="12598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681244" y="2866176"/>
            <a:ext cx="4218915" cy="44248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4681243" y="3383280"/>
            <a:ext cx="4218915" cy="18796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00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44229" y="1534160"/>
            <a:ext cx="4218915" cy="176758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244227" y="3383280"/>
            <a:ext cx="4218915" cy="18796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81244" y="1534160"/>
            <a:ext cx="4218915" cy="176758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4681243" y="3383280"/>
            <a:ext cx="4218915" cy="187960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52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334000" y="1524000"/>
            <a:ext cx="3566158" cy="18694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334000" y="3535680"/>
            <a:ext cx="3566158" cy="18694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8"/>
          </p:nvPr>
        </p:nvSpPr>
        <p:spPr>
          <a:xfrm>
            <a:off x="244354" y="1524000"/>
            <a:ext cx="4896606" cy="5925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44228" y="2286000"/>
            <a:ext cx="4896732" cy="311912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613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001012" y="1524000"/>
            <a:ext cx="4896606" cy="5925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4000886" y="2286000"/>
            <a:ext cx="4896732" cy="311912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5315" y="1524000"/>
            <a:ext cx="3566158" cy="185591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5315" y="3549205"/>
            <a:ext cx="3566158" cy="185591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09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235714" y="1524000"/>
            <a:ext cx="6664444" cy="603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235715" y="2127250"/>
            <a:ext cx="3220581" cy="320675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4228" y="1524000"/>
            <a:ext cx="1797932" cy="3810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5679577" y="2127250"/>
            <a:ext cx="3220581" cy="320675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41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545" y="5206607"/>
            <a:ext cx="2481561" cy="62039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4614551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229" y="205101"/>
            <a:ext cx="8655929" cy="118046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44229" y="1395516"/>
            <a:ext cx="8655929" cy="650081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Stock_000000660034Small - Diopter.jpe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 b="33659"/>
          <a:stretch/>
        </p:blipFill>
        <p:spPr>
          <a:xfrm>
            <a:off x="0" y="2045597"/>
            <a:ext cx="9144000" cy="26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4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44228" y="1524000"/>
            <a:ext cx="6664444" cy="603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102979" y="1524000"/>
            <a:ext cx="1797932" cy="3810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44229" y="2127250"/>
            <a:ext cx="3220581" cy="320675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688091" y="2127250"/>
            <a:ext cx="3220581" cy="320675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72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8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293557" y="2127250"/>
            <a:ext cx="2606602" cy="3206749"/>
          </a:xfrm>
        </p:spPr>
        <p:txBody>
          <a:bodyPr>
            <a:no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63429" y="1524000"/>
            <a:ext cx="5832571" cy="3810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93557" y="1524000"/>
            <a:ext cx="2606602" cy="60325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667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067587" y="1524000"/>
            <a:ext cx="5832571" cy="3810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44229" y="2127250"/>
            <a:ext cx="2606602" cy="320674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44229" y="1524000"/>
            <a:ext cx="2606602" cy="60325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14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191927" y="2007489"/>
            <a:ext cx="6708232" cy="130418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4229" y="1523999"/>
            <a:ext cx="1797932" cy="178767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44228" y="3464069"/>
            <a:ext cx="1797932" cy="178767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1925" y="1532140"/>
            <a:ext cx="6708233" cy="36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2191927" y="3472210"/>
            <a:ext cx="6708233" cy="36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2191929" y="3947559"/>
            <a:ext cx="6708232" cy="1304180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887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4475" y="1513629"/>
            <a:ext cx="8655683" cy="387117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261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4475" y="1524000"/>
            <a:ext cx="8655683" cy="31394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44228" y="4825789"/>
            <a:ext cx="8655930" cy="5544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245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97295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4475" y="1524000"/>
            <a:ext cx="4205605" cy="31394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44228" y="4762294"/>
            <a:ext cx="4205725" cy="5544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94553" y="1524000"/>
            <a:ext cx="4205605" cy="31394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94306" y="4762294"/>
            <a:ext cx="4205725" cy="5544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2800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44228" y="895563"/>
            <a:ext cx="8655929" cy="47225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9144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3716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1828800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128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475" y="1362076"/>
            <a:ext cx="8655683" cy="355015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9" y="238020"/>
            <a:ext cx="8655929" cy="9906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2800" b="1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44229" y="4912227"/>
            <a:ext cx="8655929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622113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9" y="238020"/>
            <a:ext cx="8655929" cy="9906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2800" b="1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475" y="1841963"/>
            <a:ext cx="8655683" cy="307026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44230" y="1238713"/>
            <a:ext cx="8655930" cy="603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rgbClr val="7F7F7F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44229" y="4912227"/>
            <a:ext cx="8655929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946866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9" y="238020"/>
            <a:ext cx="8655929" cy="9906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2800" b="1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475" y="1362075"/>
            <a:ext cx="8655683" cy="328678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44230" y="4786642"/>
            <a:ext cx="8655930" cy="60325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44229" y="4176284"/>
            <a:ext cx="8655929" cy="472573"/>
          </a:xfrm>
          <a:prstGeom prst="rect">
            <a:avLst/>
          </a:prstGeom>
          <a:solidFill>
            <a:srgbClr val="14468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66978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545" y="5206607"/>
            <a:ext cx="2481561" cy="62039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4614551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229" y="205101"/>
            <a:ext cx="8655929" cy="118046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44229" y="1395516"/>
            <a:ext cx="8655929" cy="650081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StudentDoctor_0019.jpe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45597"/>
            <a:ext cx="9144000" cy="26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7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9" y="238020"/>
            <a:ext cx="8655929" cy="9906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2800" b="1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476" y="1362076"/>
            <a:ext cx="5823302" cy="355015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227704" y="1362075"/>
            <a:ext cx="2672455" cy="4022725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44229" y="4912227"/>
            <a:ext cx="5823549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167463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9" y="238020"/>
            <a:ext cx="8655929" cy="9906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2800" b="1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476" y="1362076"/>
            <a:ext cx="5823302" cy="355015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227704" y="1362075"/>
            <a:ext cx="2672455" cy="60325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44229" y="4912227"/>
            <a:ext cx="5823549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227704" y="1965325"/>
            <a:ext cx="2672455" cy="3419475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400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400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200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200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480619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9" y="238020"/>
            <a:ext cx="8655929" cy="9906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2800" b="1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475" y="1362075"/>
            <a:ext cx="8655683" cy="402272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44229" y="4912227"/>
            <a:ext cx="8655929" cy="472573"/>
          </a:xfrm>
          <a:prstGeom prst="rect">
            <a:avLst/>
          </a:prstGeom>
          <a:solidFill>
            <a:srgbClr val="FC3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19533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4229" y="4912227"/>
            <a:ext cx="8655929" cy="472573"/>
          </a:xfrm>
          <a:prstGeom prst="rect">
            <a:avLst/>
          </a:prstGeom>
          <a:solidFill>
            <a:srgbClr val="FC3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4229" y="238020"/>
            <a:ext cx="8655929" cy="9906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2800" b="1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475" y="1841963"/>
            <a:ext cx="8655683" cy="307026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44230" y="1238713"/>
            <a:ext cx="8655930" cy="6032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rgbClr val="7F7F7F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07574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9" y="238020"/>
            <a:ext cx="8655929" cy="9906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2800" b="1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4475" y="1362075"/>
            <a:ext cx="8655683" cy="328678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44230" y="4786642"/>
            <a:ext cx="8655930" cy="60325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44229" y="4176284"/>
            <a:ext cx="8655929" cy="472573"/>
          </a:xfrm>
          <a:prstGeom prst="rect">
            <a:avLst/>
          </a:prstGeom>
          <a:solidFill>
            <a:srgbClr val="FC3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263916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803" y="2430501"/>
            <a:ext cx="4330394" cy="10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36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48" y="1742046"/>
            <a:ext cx="8515655" cy="2128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57480" y="147590"/>
            <a:ext cx="8829040" cy="5648419"/>
          </a:xfrm>
          <a:prstGeom prst="rect">
            <a:avLst/>
          </a:prstGeom>
          <a:solidFill>
            <a:srgbClr val="1290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SCOlogoW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02" y="2548280"/>
            <a:ext cx="4330395" cy="8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4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48" y="1742046"/>
            <a:ext cx="8515655" cy="2128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57480" y="147590"/>
            <a:ext cx="8829040" cy="56484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SCOlogoW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02" y="2548280"/>
            <a:ext cx="4330395" cy="8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5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48" y="1742046"/>
            <a:ext cx="8515655" cy="2128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57480" y="147590"/>
            <a:ext cx="8829040" cy="56484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SCOlogoW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02" y="2548280"/>
            <a:ext cx="4330395" cy="8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30" y="2701509"/>
            <a:ext cx="8655928" cy="118046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230" y="3891924"/>
            <a:ext cx="8655928" cy="619546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614551"/>
            <a:ext cx="9144000" cy="472573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36494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30" y="2701509"/>
            <a:ext cx="8655928" cy="118046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230" y="3891924"/>
            <a:ext cx="8655928" cy="619546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614551"/>
            <a:ext cx="9144000" cy="472573"/>
          </a:xfrm>
          <a:prstGeom prst="rect">
            <a:avLst/>
          </a:prstGeom>
          <a:solidFill>
            <a:srgbClr val="FC3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SCOlogo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653712"/>
            <a:ext cx="446472" cy="16742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118228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68164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mockImageA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19265"/>
          <a:stretch/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tx1">
              <a:lumMod val="5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4230" y="2701509"/>
            <a:ext cx="8655928" cy="118046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44230" y="3891924"/>
            <a:ext cx="8655928" cy="619546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614551"/>
            <a:ext cx="9144000" cy="4725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657381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bg1"/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bg1"/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45746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0660034Small - Diopter.jpe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r="9839" b="11182"/>
          <a:stretch/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230" y="2701509"/>
            <a:ext cx="8655928" cy="118046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200" b="1" i="0" cap="all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44230" y="3891924"/>
            <a:ext cx="8655928" cy="619546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614551"/>
            <a:ext cx="9144000" cy="47257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657381" y="5605362"/>
            <a:ext cx="358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000" b="0" i="0" smtClean="0">
                <a:solidFill>
                  <a:schemeClr val="bg1"/>
                </a:solidFill>
                <a:latin typeface="Gotham-Book"/>
                <a:cs typeface="Gotham-Book"/>
              </a:rPr>
              <a:t>‹#›</a:t>
            </a:fld>
            <a:endParaRPr lang="en-US" sz="1000" b="0" i="0" dirty="0">
              <a:solidFill>
                <a:schemeClr val="bg1"/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62542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322" y="1925252"/>
            <a:ext cx="7939549" cy="1913042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4400" b="1" i="0" cap="all" baseline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 BIG QUOTE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6425" y="4056063"/>
            <a:ext cx="7939088" cy="581025"/>
          </a:xfrm>
        </p:spPr>
        <p:txBody>
          <a:bodyPr anchor="ctr" anchorCtr="0"/>
          <a:lstStyle>
            <a:lvl1pPr marL="0" indent="0">
              <a:buNone/>
              <a:defRPr b="0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91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228" y="238020"/>
            <a:ext cx="8442572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228" y="1386841"/>
            <a:ext cx="8442572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228" y="554414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C059792-0C0A-544E-AEA4-08C3A08A9393}" type="datetime1">
              <a:rPr lang="en-US" sz="1200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3/8/2019</a:t>
            </a:fld>
            <a:endParaRPr lang="en-US" sz="1200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76685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49" r:id="rId2"/>
    <p:sldLayoutId id="2147483707" r:id="rId3"/>
    <p:sldLayoutId id="2147483706" r:id="rId4"/>
    <p:sldLayoutId id="2147483651" r:id="rId5"/>
    <p:sldLayoutId id="2147483705" r:id="rId6"/>
    <p:sldLayoutId id="2147483678" r:id="rId7"/>
    <p:sldLayoutId id="2147483708" r:id="rId8"/>
    <p:sldLayoutId id="2147483698" r:id="rId9"/>
    <p:sldLayoutId id="2147483699" r:id="rId10"/>
    <p:sldLayoutId id="2147483700" r:id="rId11"/>
    <p:sldLayoutId id="2147483701" r:id="rId12"/>
    <p:sldLayoutId id="2147483660" r:id="rId13"/>
    <p:sldLayoutId id="2147483662" r:id="rId14"/>
    <p:sldLayoutId id="2147483650" r:id="rId15"/>
    <p:sldLayoutId id="2147483661" r:id="rId16"/>
    <p:sldLayoutId id="2147483665" r:id="rId17"/>
    <p:sldLayoutId id="2147483666" r:id="rId18"/>
    <p:sldLayoutId id="2147483679" r:id="rId19"/>
    <p:sldLayoutId id="2147483680" r:id="rId20"/>
    <p:sldLayoutId id="2147483667" r:id="rId21"/>
    <p:sldLayoutId id="2147483668" r:id="rId22"/>
    <p:sldLayoutId id="2147483670" r:id="rId23"/>
    <p:sldLayoutId id="2147483671" r:id="rId24"/>
    <p:sldLayoutId id="2147483710" r:id="rId25"/>
    <p:sldLayoutId id="2147483711" r:id="rId26"/>
    <p:sldLayoutId id="2147483681" r:id="rId27"/>
    <p:sldLayoutId id="2147483683" r:id="rId28"/>
    <p:sldLayoutId id="2147483684" r:id="rId29"/>
    <p:sldLayoutId id="2147483685" r:id="rId30"/>
    <p:sldLayoutId id="2147483687" r:id="rId31"/>
    <p:sldLayoutId id="2147483688" r:id="rId32"/>
    <p:sldLayoutId id="2147483686" r:id="rId33"/>
    <p:sldLayoutId id="2147483663" r:id="rId34"/>
    <p:sldLayoutId id="2147483672" r:id="rId35"/>
    <p:sldLayoutId id="2147483673" r:id="rId36"/>
    <p:sldLayoutId id="2147483694" r:id="rId37"/>
    <p:sldLayoutId id="2147483654" r:id="rId38"/>
    <p:sldLayoutId id="2147483695" r:id="rId39"/>
    <p:sldLayoutId id="2147483693" r:id="rId40"/>
    <p:sldLayoutId id="2147483692" r:id="rId41"/>
    <p:sldLayoutId id="2147483702" r:id="rId42"/>
    <p:sldLayoutId id="2147483703" r:id="rId43"/>
    <p:sldLayoutId id="2147483704" r:id="rId44"/>
    <p:sldLayoutId id="2147483676" r:id="rId45"/>
    <p:sldLayoutId id="2147483677" r:id="rId46"/>
    <p:sldLayoutId id="2147483696" r:id="rId47"/>
    <p:sldLayoutId id="2147483697" r:id="rId48"/>
  </p:sldLayoutIdLst>
  <p:hf sldNum="0"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rgbClr val="129045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400" b="0" i="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400" b="0" i="1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200" b="0" i="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200" b="0" i="1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»"/>
        <a:defRPr sz="1100" b="0" i="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and Quality of Optometry’s Applicant Pool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Lewis Reich, OD., Ph.D.</a:t>
            </a:r>
          </a:p>
          <a:p>
            <a:r>
              <a:rPr lang="en-US" dirty="0"/>
              <a:t>Southern College of Optometry</a:t>
            </a:r>
          </a:p>
        </p:txBody>
      </p:sp>
    </p:spTree>
    <p:extLst>
      <p:ext uri="{BB962C8B-B14F-4D97-AF65-F5344CB8AC3E}">
        <p14:creationId xmlns:p14="http://schemas.microsoft.com/office/powerpoint/2010/main" val="325631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was the Peak for Applicants and Matriculating Students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804704-1798-F640-9344-D8A69C05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7" y="1443110"/>
            <a:ext cx="4494609" cy="41839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63A80AC-218D-C643-B5FB-2BFC0B524635}"/>
              </a:ext>
            </a:extLst>
          </p:cNvPr>
          <p:cNvCxnSpPr>
            <a:cxnSpLocks/>
          </p:cNvCxnSpPr>
          <p:nvPr/>
        </p:nvCxnSpPr>
        <p:spPr>
          <a:xfrm>
            <a:off x="2782397" y="1677857"/>
            <a:ext cx="1279649" cy="120602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59C4042-DA03-FC4F-8BCD-0FEDA38BE3DC}"/>
              </a:ext>
            </a:extLst>
          </p:cNvPr>
          <p:cNvCxnSpPr>
            <a:cxnSpLocks/>
          </p:cNvCxnSpPr>
          <p:nvPr/>
        </p:nvCxnSpPr>
        <p:spPr>
          <a:xfrm>
            <a:off x="2575950" y="3611097"/>
            <a:ext cx="1787611" cy="267723"/>
          </a:xfrm>
          <a:prstGeom prst="line">
            <a:avLst/>
          </a:prstGeom>
          <a:noFill/>
          <a:ln w="444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A81945F-5A6E-8344-AD6C-E5AEDCF6BB24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572000" y="1408471"/>
            <a:ext cx="44946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Why did some programs not fill classes in 2017 &amp; 2018?</a:t>
            </a:r>
          </a:p>
          <a:p>
            <a:endParaRPr lang="en-US" sz="1000" dirty="0"/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One possible reason is that enhanced ACOE standards state that within 6 years of matriculation, a minimum of 80% of all entering students will be either licensed to practice optometry or be able to be licensed.</a:t>
            </a:r>
          </a:p>
          <a:p>
            <a:endParaRPr lang="en-US" sz="1000" dirty="0"/>
          </a:p>
          <a:p>
            <a:pPr marL="342900" indent="-342900">
              <a:buClrTx/>
              <a:buFont typeface="Wingdings" pitchFamily="2" charset="2"/>
              <a:buChar char="§"/>
            </a:pPr>
            <a:r>
              <a:rPr lang="en-US" sz="2000" dirty="0"/>
              <a:t>ASCO &amp; NBEO also worked together to report NBEO pass rate statistics the past 2 years.</a:t>
            </a:r>
          </a:p>
        </p:txBody>
      </p:sp>
    </p:spTree>
    <p:extLst>
      <p:ext uri="{BB962C8B-B14F-4D97-AF65-F5344CB8AC3E}">
        <p14:creationId xmlns:p14="http://schemas.microsoft.com/office/powerpoint/2010/main" val="188792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NBEO pass rate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3" y="2375770"/>
            <a:ext cx="8588634" cy="14581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80D40F-1304-DE48-8252-03BD12C7945F}"/>
              </a:ext>
            </a:extLst>
          </p:cNvPr>
          <p:cNvSpPr/>
          <p:nvPr/>
        </p:nvSpPr>
        <p:spPr>
          <a:xfrm>
            <a:off x="311523" y="1674414"/>
            <a:ext cx="7725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table includes the average results for all programs:</a:t>
            </a:r>
          </a:p>
        </p:txBody>
      </p:sp>
    </p:spTree>
    <p:extLst>
      <p:ext uri="{BB962C8B-B14F-4D97-AF65-F5344CB8AC3E}">
        <p14:creationId xmlns:p14="http://schemas.microsoft.com/office/powerpoint/2010/main" val="292459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NBEO pass rate statistics and matriculant qualifications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75472F-50BC-C24D-924D-B83F535FECE5}"/>
              </a:ext>
            </a:extLst>
          </p:cNvPr>
          <p:cNvSpPr txBox="1"/>
          <p:nvPr/>
        </p:nvSpPr>
        <p:spPr>
          <a:xfrm>
            <a:off x="244228" y="1555495"/>
            <a:ext cx="798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table compares the 4 programs with the highest pass rates with the 4 programs with the lowest pass rates in 2018.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698C129-D386-254A-BE40-008375D53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23347"/>
              </p:ext>
            </p:extLst>
          </p:nvPr>
        </p:nvGraphicFramePr>
        <p:xfrm>
          <a:off x="344259" y="2574169"/>
          <a:ext cx="8128000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633855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008441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893498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486675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641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Top 4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329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Lowest 4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287695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C98C5E9-AD66-A648-A31E-332A1EE40082}"/>
              </a:ext>
            </a:extLst>
          </p:cNvPr>
          <p:cNvSpPr/>
          <p:nvPr/>
        </p:nvSpPr>
        <p:spPr>
          <a:xfrm>
            <a:off x="244227" y="3959550"/>
            <a:ext cx="8127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Using ASCO data from their matriculating classes of 2014, the average GPA and OAT from the top performing programs were distinctly higher.</a:t>
            </a:r>
          </a:p>
        </p:txBody>
      </p:sp>
    </p:spTree>
    <p:extLst>
      <p:ext uri="{BB962C8B-B14F-4D97-AF65-F5344CB8AC3E}">
        <p14:creationId xmlns:p14="http://schemas.microsoft.com/office/powerpoint/2010/main" val="93001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2017-18 “Linked” GPA &amp; OAT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3E1B135-7587-194B-8F83-C4687C089432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39615" y="1705708"/>
            <a:ext cx="8335108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accent6"/>
                </a:solidFill>
              </a:rPr>
              <a:t>OptomCAS</a:t>
            </a:r>
            <a:r>
              <a:rPr lang="en-US" sz="2000" dirty="0">
                <a:solidFill>
                  <a:schemeClr val="accent6"/>
                </a:solidFill>
              </a:rPr>
              <a:t> now includes grades and OAT* for each applicant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/>
                </a:solidFill>
              </a:rPr>
              <a:t>For the entering class of 2018: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2527</a:t>
            </a:r>
            <a:r>
              <a:rPr lang="en-US" sz="2000" dirty="0">
                <a:solidFill>
                  <a:schemeClr val="accent6"/>
                </a:solidFill>
              </a:rPr>
              <a:t> applicants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1934</a:t>
            </a:r>
            <a:r>
              <a:rPr lang="en-US" sz="2000" dirty="0">
                <a:solidFill>
                  <a:schemeClr val="accent6"/>
                </a:solidFill>
              </a:rPr>
              <a:t> of these were accepted and, 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1822</a:t>
            </a:r>
            <a:r>
              <a:rPr lang="en-US" sz="2000" dirty="0">
                <a:solidFill>
                  <a:schemeClr val="accent6"/>
                </a:solidFill>
              </a:rPr>
              <a:t> matriculated.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/>
                </a:solidFill>
              </a:rPr>
              <a:t>Acceptance rate of nearly 77% 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accent6"/>
                </a:solidFill>
              </a:rPr>
              <a:t>Classified as “somewhat selective” 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accent6"/>
                </a:solidFill>
              </a:rPr>
              <a:t>Same as the national acceptance rate for community colleges</a:t>
            </a:r>
          </a:p>
        </p:txBody>
      </p:sp>
    </p:spTree>
    <p:extLst>
      <p:ext uri="{BB962C8B-B14F-4D97-AF65-F5344CB8AC3E}">
        <p14:creationId xmlns:p14="http://schemas.microsoft.com/office/powerpoint/2010/main" val="339101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76" y="1417322"/>
            <a:ext cx="5917223" cy="421226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Closer Look at 2017-18 “Linked” GPA &amp; OAT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732945"/>
            <a:ext cx="7334124" cy="262150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2017-18 “Linked” GPA &amp; OAT Data, continued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BD6A0CD-DD4D-7B49-B827-D57DC8D49EEE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773723" y="4613811"/>
            <a:ext cx="688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line: There are likely some academically weak students in last fall’s entering class</a:t>
            </a:r>
          </a:p>
        </p:txBody>
      </p:sp>
    </p:spTree>
    <p:extLst>
      <p:ext uri="{BB962C8B-B14F-4D97-AF65-F5344CB8AC3E}">
        <p14:creationId xmlns:p14="http://schemas.microsoft.com/office/powerpoint/2010/main" val="270726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F81FF-4B1A-9842-AAEB-0DECA55063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229" y="66298"/>
            <a:ext cx="8655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Balance between GPA and OAT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0A08AA0-7964-E94C-A5EA-9FC7B8D17899}"/>
              </a:ext>
            </a:extLst>
          </p:cNvPr>
          <p:cNvGrpSpPr/>
          <p:nvPr/>
        </p:nvGrpSpPr>
        <p:grpSpPr>
          <a:xfrm>
            <a:off x="645278" y="3386362"/>
            <a:ext cx="3053209" cy="2240715"/>
            <a:chOff x="562444" y="1402080"/>
            <a:chExt cx="10232556" cy="520445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AEAE984-5D72-4A4D-BA77-A8C97F3AAF1E}"/>
                </a:ext>
              </a:extLst>
            </p:cNvPr>
            <p:cNvSpPr/>
            <p:nvPr/>
          </p:nvSpPr>
          <p:spPr>
            <a:xfrm>
              <a:off x="3710681" y="6347458"/>
              <a:ext cx="3955466" cy="25908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21A3AF9E-D650-0245-BB86-D82E4DAE2C16}"/>
                </a:ext>
              </a:extLst>
            </p:cNvPr>
            <p:cNvSpPr/>
            <p:nvPr/>
          </p:nvSpPr>
          <p:spPr>
            <a:xfrm>
              <a:off x="744845" y="1524000"/>
              <a:ext cx="2845212" cy="3922775"/>
            </a:xfrm>
            <a:custGeom>
              <a:avLst/>
              <a:gdLst>
                <a:gd name="connsiteX0" fmla="*/ 1421130 w 2845212"/>
                <a:gd name="connsiteY0" fmla="*/ 216615 h 3922775"/>
                <a:gd name="connsiteX1" fmla="*/ 105840 w 2845212"/>
                <a:gd name="connsiteY1" fmla="*/ 3037613 h 3922775"/>
                <a:gd name="connsiteX2" fmla="*/ 2738676 w 2845212"/>
                <a:gd name="connsiteY2" fmla="*/ 3042451 h 3922775"/>
                <a:gd name="connsiteX3" fmla="*/ 1421130 w 2845212"/>
                <a:gd name="connsiteY3" fmla="*/ 0 h 3922775"/>
                <a:gd name="connsiteX4" fmla="*/ 2839759 w 2845212"/>
                <a:gd name="connsiteY4" fmla="*/ 3042636 h 3922775"/>
                <a:gd name="connsiteX5" fmla="*/ 2845212 w 2845212"/>
                <a:gd name="connsiteY5" fmla="*/ 3042646 h 3922775"/>
                <a:gd name="connsiteX6" fmla="*/ 2842138 w 2845212"/>
                <a:gd name="connsiteY6" fmla="*/ 3047738 h 3922775"/>
                <a:gd name="connsiteX7" fmla="*/ 2842260 w 2845212"/>
                <a:gd name="connsiteY7" fmla="*/ 3048000 h 3922775"/>
                <a:gd name="connsiteX8" fmla="*/ 2841979 w 2845212"/>
                <a:gd name="connsiteY8" fmla="*/ 3048000 h 3922775"/>
                <a:gd name="connsiteX9" fmla="*/ 2728288 w 2845212"/>
                <a:gd name="connsiteY9" fmla="*/ 3236277 h 3922775"/>
                <a:gd name="connsiteX10" fmla="*/ 1421937 w 2845212"/>
                <a:gd name="connsiteY10" fmla="*/ 3922773 h 3922775"/>
                <a:gd name="connsiteX11" fmla="*/ 118222 w 2845212"/>
                <a:gd name="connsiteY11" fmla="*/ 3231452 h 3922775"/>
                <a:gd name="connsiteX12" fmla="*/ 8327 w 2845212"/>
                <a:gd name="connsiteY12" fmla="*/ 3048000 h 3922775"/>
                <a:gd name="connsiteX13" fmla="*/ 0 w 2845212"/>
                <a:gd name="connsiteY13" fmla="*/ 3048000 h 3922775"/>
                <a:gd name="connsiteX14" fmla="*/ 3644 w 2845212"/>
                <a:gd name="connsiteY14" fmla="*/ 3040184 h 3922775"/>
                <a:gd name="connsiteX15" fmla="*/ 1990 w 2845212"/>
                <a:gd name="connsiteY15" fmla="*/ 3037422 h 3922775"/>
                <a:gd name="connsiteX16" fmla="*/ 4930 w 2845212"/>
                <a:gd name="connsiteY16" fmla="*/ 3037428 h 392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45212" h="3922775">
                  <a:moveTo>
                    <a:pt x="1421130" y="216615"/>
                  </a:moveTo>
                  <a:lnTo>
                    <a:pt x="105840" y="3037613"/>
                  </a:lnTo>
                  <a:lnTo>
                    <a:pt x="2738676" y="3042451"/>
                  </a:lnTo>
                  <a:close/>
                  <a:moveTo>
                    <a:pt x="1421130" y="0"/>
                  </a:moveTo>
                  <a:lnTo>
                    <a:pt x="2839759" y="3042636"/>
                  </a:lnTo>
                  <a:lnTo>
                    <a:pt x="2845212" y="3042646"/>
                  </a:lnTo>
                  <a:lnTo>
                    <a:pt x="2842138" y="3047738"/>
                  </a:lnTo>
                  <a:lnTo>
                    <a:pt x="2842260" y="3048000"/>
                  </a:lnTo>
                  <a:lnTo>
                    <a:pt x="2841979" y="3048000"/>
                  </a:lnTo>
                  <a:lnTo>
                    <a:pt x="2728288" y="3236277"/>
                  </a:lnTo>
                  <a:cubicBezTo>
                    <a:pt x="2428116" y="3664553"/>
                    <a:pt x="1943518" y="3923777"/>
                    <a:pt x="1421937" y="3922773"/>
                  </a:cubicBezTo>
                  <a:cubicBezTo>
                    <a:pt x="900441" y="3921770"/>
                    <a:pt x="416853" y="3660767"/>
                    <a:pt x="118222" y="3231452"/>
                  </a:cubicBezTo>
                  <a:lnTo>
                    <a:pt x="8327" y="3048000"/>
                  </a:lnTo>
                  <a:lnTo>
                    <a:pt x="0" y="3048000"/>
                  </a:lnTo>
                  <a:lnTo>
                    <a:pt x="3644" y="3040184"/>
                  </a:lnTo>
                  <a:lnTo>
                    <a:pt x="1990" y="3037422"/>
                  </a:lnTo>
                  <a:lnTo>
                    <a:pt x="4930" y="3037428"/>
                  </a:lnTo>
                  <a:close/>
                </a:path>
              </a:pathLst>
            </a:custGeom>
            <a:solidFill>
              <a:srgbClr val="4472C4">
                <a:alpha val="5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45AD9015-738E-CB43-BF44-F5BA5F1EB647}"/>
                </a:ext>
              </a:extLst>
            </p:cNvPr>
            <p:cNvSpPr/>
            <p:nvPr/>
          </p:nvSpPr>
          <p:spPr>
            <a:xfrm>
              <a:off x="4706410" y="1531620"/>
              <a:ext cx="1944624" cy="4945379"/>
            </a:xfrm>
            <a:custGeom>
              <a:avLst/>
              <a:gdLst>
                <a:gd name="connsiteX0" fmla="*/ 858012 w 1944624"/>
                <a:gd name="connsiteY0" fmla="*/ 0 h 5286755"/>
                <a:gd name="connsiteX1" fmla="*/ 1086612 w 1944624"/>
                <a:gd name="connsiteY1" fmla="*/ 0 h 5286755"/>
                <a:gd name="connsiteX2" fmla="*/ 1086612 w 1944624"/>
                <a:gd name="connsiteY2" fmla="*/ 3807424 h 5286755"/>
                <a:gd name="connsiteX3" fmla="*/ 1944624 w 1944624"/>
                <a:gd name="connsiteY3" fmla="*/ 5286755 h 5286755"/>
                <a:gd name="connsiteX4" fmla="*/ 0 w 1944624"/>
                <a:gd name="connsiteY4" fmla="*/ 5286755 h 5286755"/>
                <a:gd name="connsiteX5" fmla="*/ 858012 w 1944624"/>
                <a:gd name="connsiteY5" fmla="*/ 3807424 h 528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624" h="5286755">
                  <a:moveTo>
                    <a:pt x="858012" y="0"/>
                  </a:moveTo>
                  <a:lnTo>
                    <a:pt x="1086612" y="0"/>
                  </a:lnTo>
                  <a:lnTo>
                    <a:pt x="1086612" y="3807424"/>
                  </a:lnTo>
                  <a:lnTo>
                    <a:pt x="1944624" y="5286755"/>
                  </a:lnTo>
                  <a:lnTo>
                    <a:pt x="0" y="5286755"/>
                  </a:lnTo>
                  <a:lnTo>
                    <a:pt x="858012" y="3807424"/>
                  </a:lnTo>
                  <a:close/>
                </a:path>
              </a:pathLst>
            </a:cu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8485CAC5-2EDE-9346-A094-D7550915B8B4}"/>
                </a:ext>
              </a:extLst>
            </p:cNvPr>
            <p:cNvSpPr/>
            <p:nvPr/>
          </p:nvSpPr>
          <p:spPr>
            <a:xfrm>
              <a:off x="7790818" y="1531620"/>
              <a:ext cx="2845212" cy="3922775"/>
            </a:xfrm>
            <a:custGeom>
              <a:avLst/>
              <a:gdLst>
                <a:gd name="connsiteX0" fmla="*/ 1421130 w 2845212"/>
                <a:gd name="connsiteY0" fmla="*/ 216615 h 3922775"/>
                <a:gd name="connsiteX1" fmla="*/ 105840 w 2845212"/>
                <a:gd name="connsiteY1" fmla="*/ 3037613 h 3922775"/>
                <a:gd name="connsiteX2" fmla="*/ 2738676 w 2845212"/>
                <a:gd name="connsiteY2" fmla="*/ 3042451 h 3922775"/>
                <a:gd name="connsiteX3" fmla="*/ 1421130 w 2845212"/>
                <a:gd name="connsiteY3" fmla="*/ 0 h 3922775"/>
                <a:gd name="connsiteX4" fmla="*/ 2839759 w 2845212"/>
                <a:gd name="connsiteY4" fmla="*/ 3042636 h 3922775"/>
                <a:gd name="connsiteX5" fmla="*/ 2845212 w 2845212"/>
                <a:gd name="connsiteY5" fmla="*/ 3042646 h 3922775"/>
                <a:gd name="connsiteX6" fmla="*/ 2842138 w 2845212"/>
                <a:gd name="connsiteY6" fmla="*/ 3047738 h 3922775"/>
                <a:gd name="connsiteX7" fmla="*/ 2842260 w 2845212"/>
                <a:gd name="connsiteY7" fmla="*/ 3048000 h 3922775"/>
                <a:gd name="connsiteX8" fmla="*/ 2841979 w 2845212"/>
                <a:gd name="connsiteY8" fmla="*/ 3048000 h 3922775"/>
                <a:gd name="connsiteX9" fmla="*/ 2728288 w 2845212"/>
                <a:gd name="connsiteY9" fmla="*/ 3236277 h 3922775"/>
                <a:gd name="connsiteX10" fmla="*/ 1421937 w 2845212"/>
                <a:gd name="connsiteY10" fmla="*/ 3922773 h 3922775"/>
                <a:gd name="connsiteX11" fmla="*/ 118222 w 2845212"/>
                <a:gd name="connsiteY11" fmla="*/ 3231452 h 3922775"/>
                <a:gd name="connsiteX12" fmla="*/ 8327 w 2845212"/>
                <a:gd name="connsiteY12" fmla="*/ 3048000 h 3922775"/>
                <a:gd name="connsiteX13" fmla="*/ 0 w 2845212"/>
                <a:gd name="connsiteY13" fmla="*/ 3048000 h 3922775"/>
                <a:gd name="connsiteX14" fmla="*/ 3644 w 2845212"/>
                <a:gd name="connsiteY14" fmla="*/ 3040184 h 3922775"/>
                <a:gd name="connsiteX15" fmla="*/ 1990 w 2845212"/>
                <a:gd name="connsiteY15" fmla="*/ 3037422 h 3922775"/>
                <a:gd name="connsiteX16" fmla="*/ 4930 w 2845212"/>
                <a:gd name="connsiteY16" fmla="*/ 3037428 h 392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45212" h="3922775">
                  <a:moveTo>
                    <a:pt x="1421130" y="216615"/>
                  </a:moveTo>
                  <a:lnTo>
                    <a:pt x="105840" y="3037613"/>
                  </a:lnTo>
                  <a:lnTo>
                    <a:pt x="2738676" y="3042451"/>
                  </a:lnTo>
                  <a:close/>
                  <a:moveTo>
                    <a:pt x="1421130" y="0"/>
                  </a:moveTo>
                  <a:lnTo>
                    <a:pt x="2839759" y="3042636"/>
                  </a:lnTo>
                  <a:lnTo>
                    <a:pt x="2845212" y="3042646"/>
                  </a:lnTo>
                  <a:lnTo>
                    <a:pt x="2842138" y="3047738"/>
                  </a:lnTo>
                  <a:lnTo>
                    <a:pt x="2842260" y="3048000"/>
                  </a:lnTo>
                  <a:lnTo>
                    <a:pt x="2841979" y="3048000"/>
                  </a:lnTo>
                  <a:lnTo>
                    <a:pt x="2728288" y="3236277"/>
                  </a:lnTo>
                  <a:cubicBezTo>
                    <a:pt x="2428116" y="3664553"/>
                    <a:pt x="1943518" y="3923777"/>
                    <a:pt x="1421937" y="3922773"/>
                  </a:cubicBezTo>
                  <a:cubicBezTo>
                    <a:pt x="900441" y="3921770"/>
                    <a:pt x="416853" y="3660767"/>
                    <a:pt x="118222" y="3231452"/>
                  </a:cubicBezTo>
                  <a:lnTo>
                    <a:pt x="8327" y="3048000"/>
                  </a:lnTo>
                  <a:lnTo>
                    <a:pt x="0" y="3048000"/>
                  </a:lnTo>
                  <a:lnTo>
                    <a:pt x="3644" y="3040184"/>
                  </a:lnTo>
                  <a:lnTo>
                    <a:pt x="1990" y="3037422"/>
                  </a:lnTo>
                  <a:lnTo>
                    <a:pt x="4930" y="3037428"/>
                  </a:lnTo>
                  <a:close/>
                </a:path>
              </a:pathLst>
            </a:custGeom>
            <a:solidFill>
              <a:srgbClr val="4472C4">
                <a:alpha val="52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9A53423-6947-064D-9EC3-3717488054C8}"/>
                </a:ext>
              </a:extLst>
            </p:cNvPr>
            <p:cNvSpPr/>
            <p:nvPr/>
          </p:nvSpPr>
          <p:spPr>
            <a:xfrm>
              <a:off x="2110481" y="1447800"/>
              <a:ext cx="7162800" cy="3048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A045894-139C-2A49-BB9A-C2583BDA994A}"/>
                </a:ext>
              </a:extLst>
            </p:cNvPr>
            <p:cNvSpPr txBox="1"/>
            <p:nvPr/>
          </p:nvSpPr>
          <p:spPr>
            <a:xfrm>
              <a:off x="7513272" y="3631340"/>
              <a:ext cx="3281728" cy="67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 Narrow" charset="0"/>
                  <a:cs typeface="Arial Narrow" charset="0"/>
                </a:rPr>
                <a:t>OAT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4A917B5-9063-014A-BE35-B21D3BA1816E}"/>
                </a:ext>
              </a:extLst>
            </p:cNvPr>
            <p:cNvSpPr txBox="1"/>
            <p:nvPr/>
          </p:nvSpPr>
          <p:spPr>
            <a:xfrm>
              <a:off x="562444" y="3497761"/>
              <a:ext cx="3281728" cy="67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 Narrow" charset="0"/>
                  <a:cs typeface="Arial Narrow" charset="0"/>
                </a:rPr>
                <a:t>GPA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Narrow" charset="0"/>
                <a:cs typeface="Arial Narrow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38815C0-9BE0-8348-B214-CC0B6BCFE1AC}"/>
                </a:ext>
              </a:extLst>
            </p:cNvPr>
            <p:cNvSpPr txBox="1"/>
            <p:nvPr/>
          </p:nvSpPr>
          <p:spPr>
            <a:xfrm>
              <a:off x="4471626" y="1402080"/>
              <a:ext cx="382589" cy="625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E1289683-B752-964D-8CEF-2892CD85862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244229" y="1553931"/>
            <a:ext cx="817684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examples for the last two slides considered scenarios where OAT scores were 10x larger than GPA (i.e. 300, 3.0)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As a former student affairs officer, if an applicant had a lower GPA, I looked for a higher OAT and vice versa.</a:t>
            </a:r>
          </a:p>
          <a:p>
            <a:endParaRPr lang="en-US" sz="20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E0C9E486-9D7D-8C44-BF40-5D93A30E3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90526"/>
              </p:ext>
            </p:extLst>
          </p:nvPr>
        </p:nvGraphicFramePr>
        <p:xfrm>
          <a:off x="4572000" y="3372199"/>
          <a:ext cx="4146182" cy="2143333"/>
        </p:xfrm>
        <a:graphic>
          <a:graphicData uri="http://schemas.openxmlformats.org/drawingml/2006/table">
            <a:tbl>
              <a:tblPr firstRow="1" firstCol="1" bandRow="1"/>
              <a:tblGrid>
                <a:gridCol w="2027022">
                  <a:extLst>
                    <a:ext uri="{9D8B030D-6E8A-4147-A177-3AD203B41FA5}">
                      <a16:colId xmlns:a16="http://schemas.microsoft.com/office/drawing/2014/main" xmlns="" val="2412265605"/>
                    </a:ext>
                  </a:extLst>
                </a:gridCol>
                <a:gridCol w="2119160">
                  <a:extLst>
                    <a:ext uri="{9D8B030D-6E8A-4147-A177-3AD203B41FA5}">
                      <a16:colId xmlns:a16="http://schemas.microsoft.com/office/drawing/2014/main" xmlns="" val="1789366047"/>
                    </a:ext>
                  </a:extLst>
                </a:gridCol>
              </a:tblGrid>
              <a:tr h="9185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accepted students with: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corresponding value was: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414837"/>
                  </a:ext>
                </a:extLst>
              </a:tr>
              <a:tr h="6123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GPA = 3.0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(2.94 – 3.04)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OAT mean = 310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021259"/>
                  </a:ext>
                </a:extLst>
              </a:tr>
              <a:tr h="6123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OAT = 300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GPA mean = 3.3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0205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1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22" y="1925252"/>
            <a:ext cx="7939549" cy="1913042"/>
          </a:xfrm>
        </p:spPr>
        <p:txBody>
          <a:bodyPr/>
          <a:lstStyle/>
          <a:p>
            <a:pPr algn="ctr"/>
            <a:r>
              <a:rPr lang="en-US" sz="3600" dirty="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385385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80291" y="1714500"/>
            <a:ext cx="7851439" cy="398365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600" dirty="0"/>
              <a:t>Some very strong students are entering optometry programs. But with a flat or declining quality of applicant pool, we are experiencing enhanced competition for the strongest candidates.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600" dirty="0"/>
              <a:t>Applicant pool deficits appears to have implications for filling classes, passing the NBEO sequence, and licensure.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600" dirty="0"/>
              <a:t>Linking of OAT and GPA should provide more complete applicant profiles going 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600" dirty="0"/>
              <a:t>Stakes are high for ASCO’s </a:t>
            </a:r>
            <a:r>
              <a:rPr lang="en-US" sz="2600" i="1" dirty="0"/>
              <a:t>Optometry Gives Me Life </a:t>
            </a:r>
            <a:r>
              <a:rPr lang="en-US" sz="2600" dirty="0"/>
              <a:t>Campaign!</a:t>
            </a:r>
          </a:p>
          <a:p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2832243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5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65BE15-C536-EC44-820A-673EE240435E}"/>
              </a:ext>
            </a:extLst>
          </p:cNvPr>
          <p:cNvSpPr txBox="1"/>
          <p:nvPr/>
        </p:nvSpPr>
        <p:spPr>
          <a:xfrm>
            <a:off x="717735" y="1852873"/>
            <a:ext cx="75078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Some background - I have been working in the applicant pool space for a some 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ASCO’s OAT liaison from 2006-2014.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Chair, </a:t>
            </a:r>
            <a:r>
              <a:rPr lang="en-US" sz="2000" dirty="0" err="1"/>
              <a:t>OptomCAS</a:t>
            </a:r>
            <a:r>
              <a:rPr lang="en-US" sz="2000" dirty="0"/>
              <a:t> task force and Implementation Committee 2009-11.</a:t>
            </a:r>
          </a:p>
          <a:p>
            <a:pPr lvl="1"/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When I first began presenting on concerns regarding the size and quality of our applicant pool some years ago, response was lukewarm. More recently, these discussions have taken on a greater sense of urgency.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3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Metrics that will be discussed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4229" y="1881554"/>
            <a:ext cx="82227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/>
              <a:t>Number of applicants and matriculating students in entering optometry classes post </a:t>
            </a:r>
            <a:r>
              <a:rPr lang="en-US" sz="2000" dirty="0" err="1"/>
              <a:t>OptomCAS</a:t>
            </a:r>
            <a:r>
              <a:rPr lang="en-US" sz="2000" dirty="0"/>
              <a:t> implementation (2010 - current).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centralization before 2009 led to some inflated estimates, especially in applicant pool estimates.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/>
              <a:t>OAT &amp; GPA performance data.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000" dirty="0"/>
              <a:t>NBEO implications?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/>
              <a:t>Linked GPA &amp; OAT for entering Fall 2018 matriculants.</a:t>
            </a:r>
          </a:p>
          <a:p>
            <a:pPr lvl="3" indent="-228600">
              <a:buFont typeface="Arial" panose="020B0604020202020204" pitchFamily="34" charset="0"/>
              <a:buChar char="•"/>
            </a:pPr>
            <a:r>
              <a:rPr lang="en-US" sz="2000" b="1" dirty="0"/>
              <a:t>Starting in the 2017-18 admissions cycle, OAT data began being imported directly into </a:t>
            </a:r>
            <a:r>
              <a:rPr lang="en-US" sz="2000" b="1" dirty="0" err="1"/>
              <a:t>OptomCAS</a:t>
            </a:r>
            <a:r>
              <a:rPr lang="en-US" sz="2000" b="1" dirty="0"/>
              <a:t>.</a:t>
            </a:r>
          </a:p>
          <a:p>
            <a:pPr lvl="3"/>
            <a:endParaRPr lang="en-US" sz="2000" dirty="0"/>
          </a:p>
          <a:p>
            <a:pPr lvl="1"/>
            <a:r>
              <a:rPr lang="en-US" sz="2000" i="1" dirty="0"/>
              <a:t>Most of data presented today comes from a paper that Karla </a:t>
            </a:r>
            <a:r>
              <a:rPr lang="en-US" sz="2000" i="1" dirty="0" err="1"/>
              <a:t>Zadnik</a:t>
            </a:r>
            <a:r>
              <a:rPr lang="en-US" sz="2000" i="1" dirty="0"/>
              <a:t> and I have recently submitted.</a:t>
            </a:r>
          </a:p>
        </p:txBody>
      </p:sp>
    </p:spTree>
    <p:extLst>
      <p:ext uri="{BB962C8B-B14F-4D97-AF65-F5344CB8AC3E}">
        <p14:creationId xmlns:p14="http://schemas.microsoft.com/office/powerpoint/2010/main" val="323278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</p:spPr>
        <p:txBody>
          <a:bodyPr/>
          <a:lstStyle/>
          <a:p>
            <a:r>
              <a:rPr lang="en-US" dirty="0"/>
              <a:t>Quantity: Applicant pool numbers and matriculating students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6804704-1798-F640-9344-D8A69C05371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61149" y="1534160"/>
            <a:ext cx="4005903" cy="372903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D3C6EAB-2E84-C04B-844B-BF5131087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058980"/>
              </p:ext>
            </p:extLst>
          </p:nvPr>
        </p:nvGraphicFramePr>
        <p:xfrm>
          <a:off x="5205046" y="2188019"/>
          <a:ext cx="3821824" cy="146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407">
                  <a:extLst>
                    <a:ext uri="{9D8B030D-6E8A-4147-A177-3AD203B41FA5}">
                      <a16:colId xmlns:a16="http://schemas.microsoft.com/office/drawing/2014/main" xmlns="" val="1835687871"/>
                    </a:ext>
                  </a:extLst>
                </a:gridCol>
                <a:gridCol w="1928417">
                  <a:extLst>
                    <a:ext uri="{9D8B030D-6E8A-4147-A177-3AD203B41FA5}">
                      <a16:colId xmlns:a16="http://schemas.microsoft.com/office/drawing/2014/main" xmlns="" val="1264735563"/>
                    </a:ext>
                  </a:extLst>
                </a:gridCol>
              </a:tblGrid>
              <a:tr h="670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Entering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Applicant:</a:t>
                      </a:r>
                    </a:p>
                    <a:p>
                      <a:pPr algn="ctr"/>
                      <a:r>
                        <a:rPr lang="en-US" sz="1800" dirty="0"/>
                        <a:t>matriculant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566374"/>
                  </a:ext>
                </a:extLst>
              </a:tr>
              <a:tr h="3792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1169969"/>
                  </a:ext>
                </a:extLst>
              </a:tr>
              <a:tr h="3792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919859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B9C6D0-6779-8D4D-8D53-139A03B5FD28}"/>
              </a:ext>
            </a:extLst>
          </p:cNvPr>
          <p:cNvGrpSpPr/>
          <p:nvPr/>
        </p:nvGrpSpPr>
        <p:grpSpPr>
          <a:xfrm>
            <a:off x="115118" y="4182926"/>
            <a:ext cx="652743" cy="1011331"/>
            <a:chOff x="162605" y="4882704"/>
            <a:chExt cx="652743" cy="10113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436BA8E-741B-334A-AF9F-7405A10382A2}"/>
                </a:ext>
              </a:extLst>
            </p:cNvPr>
            <p:cNvSpPr/>
            <p:nvPr/>
          </p:nvSpPr>
          <p:spPr>
            <a:xfrm>
              <a:off x="614286" y="4882704"/>
              <a:ext cx="137160" cy="13716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354A912B-BB6F-C14A-9152-5C24CA67B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627" y="5056935"/>
              <a:ext cx="174981" cy="540677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FE1EF6E-3CFE-3F43-B5DA-4BE0847C8A45}"/>
                </a:ext>
              </a:extLst>
            </p:cNvPr>
            <p:cNvSpPr txBox="1"/>
            <p:nvPr/>
          </p:nvSpPr>
          <p:spPr>
            <a:xfrm>
              <a:off x="162605" y="552470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2006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1F085D-A40E-704C-8D73-3A231367DC66}"/>
              </a:ext>
            </a:extLst>
          </p:cNvPr>
          <p:cNvSpPr txBox="1"/>
          <p:nvPr/>
        </p:nvSpPr>
        <p:spPr>
          <a:xfrm>
            <a:off x="5171967" y="4003214"/>
            <a:ext cx="3791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Peak in 2016 with 2812 applicants,</a:t>
            </a:r>
          </a:p>
          <a:p>
            <a:r>
              <a:rPr lang="en-US" sz="2000" dirty="0"/>
              <a:t>1871 matriculants (1.5:1 ratio)</a:t>
            </a:r>
          </a:p>
        </p:txBody>
      </p:sp>
    </p:spTree>
    <p:extLst>
      <p:ext uri="{BB962C8B-B14F-4D97-AF65-F5344CB8AC3E}">
        <p14:creationId xmlns:p14="http://schemas.microsoft.com/office/powerpoint/2010/main" val="15088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29" y="0"/>
            <a:ext cx="8655929" cy="897295"/>
          </a:xfrm>
        </p:spPr>
        <p:txBody>
          <a:bodyPr/>
          <a:lstStyle/>
          <a:p>
            <a:r>
              <a:rPr lang="en-US" dirty="0"/>
              <a:t>Quality: Average Applicant OAT and Undergraduate Grades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814A6787-F1B9-9E42-8A49-22F2EA1C21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391" b="739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7EDE1F4-55AC-BC4E-9973-409870D8572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958861" y="1672072"/>
            <a:ext cx="3900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Platform change in 2015 permitted more detailed assessment of undergraduate grades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59DE72-6014-5A4C-94CF-B9F2918F48B0}"/>
              </a:ext>
            </a:extLst>
          </p:cNvPr>
          <p:cNvSpPr txBox="1"/>
          <p:nvPr/>
        </p:nvSpPr>
        <p:spPr>
          <a:xfrm>
            <a:off x="4958861" y="3410439"/>
            <a:ext cx="3859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/>
                </a:solidFill>
              </a:rPr>
              <a:t>Schools accept students, not averages.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We need to take a closer look at performance within the cohort.</a:t>
            </a:r>
          </a:p>
        </p:txBody>
      </p:sp>
    </p:spTree>
    <p:extLst>
      <p:ext uri="{BB962C8B-B14F-4D97-AF65-F5344CB8AC3E}">
        <p14:creationId xmlns:p14="http://schemas.microsoft.com/office/powerpoint/2010/main" val="8690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Applicant: OAT Performance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0DFA6B-3051-1746-9285-6EE83BCB4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3" y="1694611"/>
            <a:ext cx="3915989" cy="356826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D8A5A5A-F4C0-9145-B6BA-4427013FF5A0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665076" y="1632759"/>
            <a:ext cx="4235082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What is a strong applicant?</a:t>
            </a:r>
          </a:p>
          <a:p>
            <a:endParaRPr lang="en-US" sz="1800" dirty="0"/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Dotted line represents the number of matriculating 2016 students (peak).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With the exception of 2016, not enough applicants with scores of 300, or above, to fill every seat. 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More than enough applicants with scores of 280, or better.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668B188-1D10-5949-9C2B-4E913186491A}"/>
              </a:ext>
            </a:extLst>
          </p:cNvPr>
          <p:cNvCxnSpPr/>
          <p:nvPr/>
        </p:nvCxnSpPr>
        <p:spPr>
          <a:xfrm>
            <a:off x="1160585" y="3226358"/>
            <a:ext cx="3042138" cy="0"/>
          </a:xfrm>
          <a:prstGeom prst="line">
            <a:avLst/>
          </a:prstGeom>
          <a:ln w="476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6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Applicant GPA Performance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564BE8-0F17-8B4F-9E32-FD48237BA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8" y="1513947"/>
            <a:ext cx="4573956" cy="380289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3777E1D-7716-3740-969E-9282D7BF174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5169877" y="2164080"/>
            <a:ext cx="373028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Considering GPA alone, there are enough folks with GPA over 3.0 to fill each matriculating class over the past 4 years. </a:t>
            </a:r>
          </a:p>
          <a:p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D76FDFC-DDA0-2340-90DE-4C082A8ADEF5}"/>
              </a:ext>
            </a:extLst>
          </p:cNvPr>
          <p:cNvCxnSpPr/>
          <p:nvPr/>
        </p:nvCxnSpPr>
        <p:spPr>
          <a:xfrm>
            <a:off x="1150551" y="3006551"/>
            <a:ext cx="3025795" cy="0"/>
          </a:xfrm>
          <a:prstGeom prst="line">
            <a:avLst/>
          </a:prstGeom>
          <a:ln w="476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87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Applicants and Matriculating Students have decreased over the past 2 years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25B2C7F-0588-984F-82EA-D2C86F8E90D0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826976" y="2059692"/>
            <a:ext cx="40731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In 2017, 6 programs collectively reduced class size by 5 to 27 students for an average class size decrease of 12.5% across these programs.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Collectively, 7 fewer matriculants relative to 2017 despite the opening of a new program.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804704-1798-F640-9344-D8A69C05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6" y="1669709"/>
            <a:ext cx="3952183" cy="36790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63A80AC-218D-C643-B5FB-2BFC0B524635}"/>
              </a:ext>
            </a:extLst>
          </p:cNvPr>
          <p:cNvCxnSpPr>
            <a:cxnSpLocks/>
          </p:cNvCxnSpPr>
          <p:nvPr/>
        </p:nvCxnSpPr>
        <p:spPr>
          <a:xfrm>
            <a:off x="2716823" y="2017587"/>
            <a:ext cx="1206765" cy="1033344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59C4042-DA03-FC4F-8BCD-0FEDA38BE3DC}"/>
              </a:ext>
            </a:extLst>
          </p:cNvPr>
          <p:cNvCxnSpPr>
            <a:cxnSpLocks/>
          </p:cNvCxnSpPr>
          <p:nvPr/>
        </p:nvCxnSpPr>
        <p:spPr>
          <a:xfrm>
            <a:off x="2479431" y="3585634"/>
            <a:ext cx="1444157" cy="195058"/>
          </a:xfrm>
          <a:prstGeom prst="line">
            <a:avLst/>
          </a:prstGeom>
          <a:noFill/>
          <a:ln w="444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4546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Applicants and Matriculating Students have decreased over the past 2 years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804704-1798-F640-9344-D8A69C05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2" y="1473163"/>
            <a:ext cx="4071088" cy="37897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63A80AC-218D-C643-B5FB-2BFC0B524635}"/>
              </a:ext>
            </a:extLst>
          </p:cNvPr>
          <p:cNvCxnSpPr>
            <a:cxnSpLocks/>
          </p:cNvCxnSpPr>
          <p:nvPr/>
        </p:nvCxnSpPr>
        <p:spPr>
          <a:xfrm>
            <a:off x="2563627" y="1703641"/>
            <a:ext cx="1705233" cy="1569308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59C4042-DA03-FC4F-8BCD-0FEDA38BE3DC}"/>
              </a:ext>
            </a:extLst>
          </p:cNvPr>
          <p:cNvCxnSpPr>
            <a:cxnSpLocks/>
          </p:cNvCxnSpPr>
          <p:nvPr/>
        </p:nvCxnSpPr>
        <p:spPr>
          <a:xfrm>
            <a:off x="2413120" y="3445757"/>
            <a:ext cx="1787611" cy="267723"/>
          </a:xfrm>
          <a:prstGeom prst="line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25B2C7F-0588-984F-82EA-D2C86F8E90D0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791807" y="2019459"/>
            <a:ext cx="40747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In 2018, 13 schools reduced class size by 3 to 11 seats for an average decrease of 6.5% across these programs.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/>
              <a:t>Lost an additional 42 matriculants compared to 2017.</a:t>
            </a:r>
          </a:p>
        </p:txBody>
      </p:sp>
    </p:spTree>
    <p:extLst>
      <p:ext uri="{BB962C8B-B14F-4D97-AF65-F5344CB8AC3E}">
        <p14:creationId xmlns:p14="http://schemas.microsoft.com/office/powerpoint/2010/main" val="3187618246"/>
      </p:ext>
    </p:extLst>
  </p:cSld>
  <p:clrMapOvr>
    <a:masterClrMapping/>
  </p:clrMapOvr>
</p:sld>
</file>

<file path=ppt/theme/theme1.xml><?xml version="1.0" encoding="utf-8"?>
<a:theme xmlns:a="http://schemas.openxmlformats.org/drawingml/2006/main" name="ASCOtemplate">
  <a:themeElements>
    <a:clrScheme name="Custom 22">
      <a:dk1>
        <a:srgbClr val="363333"/>
      </a:dk1>
      <a:lt1>
        <a:sysClr val="window" lastClr="FFFFFF"/>
      </a:lt1>
      <a:dk2>
        <a:srgbClr val="1F497D"/>
      </a:dk2>
      <a:lt2>
        <a:srgbClr val="EEECE1"/>
      </a:lt2>
      <a:accent1>
        <a:srgbClr val="129045"/>
      </a:accent1>
      <a:accent2>
        <a:srgbClr val="084885"/>
      </a:accent2>
      <a:accent3>
        <a:srgbClr val="FC3F23"/>
      </a:accent3>
      <a:accent4>
        <a:srgbClr val="818386"/>
      </a:accent4>
      <a:accent5>
        <a:srgbClr val="4BACC6"/>
      </a:accent5>
      <a:accent6>
        <a:srgbClr val="404040"/>
      </a:accent6>
      <a:hlink>
        <a:srgbClr val="129045"/>
      </a:hlink>
      <a:folHlink>
        <a:srgbClr val="8183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ASCOtemplate.potx</Template>
  <TotalTime>9781</TotalTime>
  <Words>853</Words>
  <Application>Microsoft Office PowerPoint</Application>
  <PresentationFormat>Custom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Gotham-Bold</vt:lpstr>
      <vt:lpstr>Gotham-Book</vt:lpstr>
      <vt:lpstr>Times New Roman</vt:lpstr>
      <vt:lpstr>Verdana</vt:lpstr>
      <vt:lpstr>Wingdings</vt:lpstr>
      <vt:lpstr>ASCOtemplate</vt:lpstr>
      <vt:lpstr>Quantity and Quality of Optometry’s Applicant Pool</vt:lpstr>
      <vt:lpstr>Background</vt:lpstr>
      <vt:lpstr>Outline: Metrics that will be discussed</vt:lpstr>
      <vt:lpstr>Quantity: Applicant pool numbers and matriculating students</vt:lpstr>
      <vt:lpstr>Quality: Average Applicant OAT and Undergraduate Grades</vt:lpstr>
      <vt:lpstr>Applicant: OAT Performance</vt:lpstr>
      <vt:lpstr>Applicant GPA Performance</vt:lpstr>
      <vt:lpstr>Applicants and Matriculating Students have decreased over the past 2 years</vt:lpstr>
      <vt:lpstr>Applicants and Matriculating Students have decreased over the past 2 years</vt:lpstr>
      <vt:lpstr>2016 was the Peak for Applicants and Matriculating Students </vt:lpstr>
      <vt:lpstr>NBEO pass rate statistics</vt:lpstr>
      <vt:lpstr>NBEO pass rate statistics and matriculant qualifications</vt:lpstr>
      <vt:lpstr>2017-18 “Linked” GPA &amp; OAT Data</vt:lpstr>
      <vt:lpstr>A Closer Look at 2017-18 “Linked” GPA &amp; OAT</vt:lpstr>
      <vt:lpstr>2017-18 “Linked” GPA &amp; OAT Data, continued</vt:lpstr>
      <vt:lpstr>Balance between GPA and OAT </vt:lpstr>
      <vt:lpstr>Conclusions </vt:lpstr>
      <vt:lpstr>Conclusions </vt:lpstr>
      <vt:lpstr>PowerPoint Presentation</vt:lpstr>
    </vt:vector>
  </TitlesOfParts>
  <Company>PulsePoint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PPG Intern</dc:creator>
  <cp:lastModifiedBy>LaShawn Sidbury</cp:lastModifiedBy>
  <cp:revision>106</cp:revision>
  <cp:lastPrinted>2019-03-04T18:47:19Z</cp:lastPrinted>
  <dcterms:created xsi:type="dcterms:W3CDTF">2014-10-10T18:16:44Z</dcterms:created>
  <dcterms:modified xsi:type="dcterms:W3CDTF">2019-03-08T22:00:17Z</dcterms:modified>
</cp:coreProperties>
</file>